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2">
  <p:sldMasterIdLst>
    <p:sldMasterId id="2147483648" r:id="rId1"/>
    <p:sldMasterId id="2147483694" r:id="rId2"/>
  </p:sldMasterIdLst>
  <p:notesMasterIdLst>
    <p:notesMasterId r:id="rId54"/>
  </p:notesMasterIdLst>
  <p:handoutMasterIdLst>
    <p:handoutMasterId r:id="rId55"/>
  </p:handoutMasterIdLst>
  <p:sldIdLst>
    <p:sldId id="695" r:id="rId3"/>
    <p:sldId id="2168" r:id="rId4"/>
    <p:sldId id="1724" r:id="rId5"/>
    <p:sldId id="1723" r:id="rId6"/>
    <p:sldId id="1642" r:id="rId7"/>
    <p:sldId id="1645" r:id="rId8"/>
    <p:sldId id="1647" r:id="rId9"/>
    <p:sldId id="1649" r:id="rId10"/>
    <p:sldId id="1648" r:id="rId11"/>
    <p:sldId id="1650" r:id="rId12"/>
    <p:sldId id="1651" r:id="rId13"/>
    <p:sldId id="1663" r:id="rId14"/>
    <p:sldId id="1652" r:id="rId15"/>
    <p:sldId id="1653" r:id="rId16"/>
    <p:sldId id="1664" r:id="rId17"/>
    <p:sldId id="1665" r:id="rId18"/>
    <p:sldId id="1668" r:id="rId19"/>
    <p:sldId id="1669" r:id="rId20"/>
    <p:sldId id="1670" r:id="rId21"/>
    <p:sldId id="1671" r:id="rId22"/>
    <p:sldId id="1667" r:id="rId23"/>
    <p:sldId id="1672" r:id="rId24"/>
    <p:sldId id="1681" r:id="rId25"/>
    <p:sldId id="1682" r:id="rId26"/>
    <p:sldId id="1685" r:id="rId27"/>
    <p:sldId id="1686" r:id="rId28"/>
    <p:sldId id="1687" r:id="rId29"/>
    <p:sldId id="1688" r:id="rId30"/>
    <p:sldId id="1689" r:id="rId31"/>
    <p:sldId id="1673" r:id="rId32"/>
    <p:sldId id="1690" r:id="rId33"/>
    <p:sldId id="1691" r:id="rId34"/>
    <p:sldId id="1692" r:id="rId35"/>
    <p:sldId id="1693" r:id="rId36"/>
    <p:sldId id="1695" r:id="rId37"/>
    <p:sldId id="1696" r:id="rId38"/>
    <p:sldId id="1779" r:id="rId39"/>
    <p:sldId id="1775" r:id="rId40"/>
    <p:sldId id="1780" r:id="rId41"/>
    <p:sldId id="1773" r:id="rId42"/>
    <p:sldId id="1770" r:id="rId43"/>
    <p:sldId id="1772" r:id="rId44"/>
    <p:sldId id="593" r:id="rId45"/>
    <p:sldId id="1771" r:id="rId46"/>
    <p:sldId id="1699" r:id="rId47"/>
    <p:sldId id="1715" r:id="rId48"/>
    <p:sldId id="1716" r:id="rId49"/>
    <p:sldId id="1721" r:id="rId50"/>
    <p:sldId id="1719" r:id="rId51"/>
    <p:sldId id="1717" r:id="rId52"/>
    <p:sldId id="726" r:id="rId53"/>
  </p:sldIdLst>
  <p:sldSz cx="12192000" cy="6858000"/>
  <p:notesSz cx="6797675" cy="9928225"/>
  <p:defaultTextStyle>
    <a:defPPr>
      <a:defRPr lang="en-US"/>
    </a:defPPr>
    <a:lvl1pPr algn="l" rtl="0" eaLnBrk="0" fontAlgn="base" hangingPunct="0">
      <a:spcBef>
        <a:spcPct val="0"/>
      </a:spcBef>
      <a:spcAft>
        <a:spcPct val="0"/>
      </a:spcAft>
      <a:defRPr sz="2400" kern="1200">
        <a:solidFill>
          <a:schemeClr val="tx1"/>
        </a:solidFill>
        <a:latin typeface="Times" charset="0"/>
        <a:ea typeface="Geneva" charset="0"/>
        <a:cs typeface="+mn-cs"/>
      </a:defRPr>
    </a:lvl1pPr>
    <a:lvl2pPr marL="457178" algn="l" rtl="0" eaLnBrk="0" fontAlgn="base" hangingPunct="0">
      <a:spcBef>
        <a:spcPct val="0"/>
      </a:spcBef>
      <a:spcAft>
        <a:spcPct val="0"/>
      </a:spcAft>
      <a:defRPr sz="2400" kern="1200">
        <a:solidFill>
          <a:schemeClr val="tx1"/>
        </a:solidFill>
        <a:latin typeface="Times" charset="0"/>
        <a:ea typeface="Geneva" charset="0"/>
        <a:cs typeface="+mn-cs"/>
      </a:defRPr>
    </a:lvl2pPr>
    <a:lvl3pPr marL="914354" algn="l" rtl="0" eaLnBrk="0" fontAlgn="base" hangingPunct="0">
      <a:spcBef>
        <a:spcPct val="0"/>
      </a:spcBef>
      <a:spcAft>
        <a:spcPct val="0"/>
      </a:spcAft>
      <a:defRPr sz="2400" kern="1200">
        <a:solidFill>
          <a:schemeClr val="tx1"/>
        </a:solidFill>
        <a:latin typeface="Times" charset="0"/>
        <a:ea typeface="Geneva" charset="0"/>
        <a:cs typeface="+mn-cs"/>
      </a:defRPr>
    </a:lvl3pPr>
    <a:lvl4pPr marL="1371532" algn="l" rtl="0" eaLnBrk="0" fontAlgn="base" hangingPunct="0">
      <a:spcBef>
        <a:spcPct val="0"/>
      </a:spcBef>
      <a:spcAft>
        <a:spcPct val="0"/>
      </a:spcAft>
      <a:defRPr sz="2400" kern="1200">
        <a:solidFill>
          <a:schemeClr val="tx1"/>
        </a:solidFill>
        <a:latin typeface="Times" charset="0"/>
        <a:ea typeface="Geneva" charset="0"/>
        <a:cs typeface="+mn-cs"/>
      </a:defRPr>
    </a:lvl4pPr>
    <a:lvl5pPr marL="1828709" algn="l" rtl="0" eaLnBrk="0" fontAlgn="base" hangingPunct="0">
      <a:spcBef>
        <a:spcPct val="0"/>
      </a:spcBef>
      <a:spcAft>
        <a:spcPct val="0"/>
      </a:spcAft>
      <a:defRPr sz="2400" kern="1200">
        <a:solidFill>
          <a:schemeClr val="tx1"/>
        </a:solidFill>
        <a:latin typeface="Times" charset="0"/>
        <a:ea typeface="Geneva" charset="0"/>
        <a:cs typeface="+mn-cs"/>
      </a:defRPr>
    </a:lvl5pPr>
    <a:lvl6pPr marL="2285886" algn="l" defTabSz="914354" rtl="0" eaLnBrk="1" latinLnBrk="0" hangingPunct="1">
      <a:defRPr sz="2400" kern="1200">
        <a:solidFill>
          <a:schemeClr val="tx1"/>
        </a:solidFill>
        <a:latin typeface="Times" charset="0"/>
        <a:ea typeface="Geneva" charset="0"/>
        <a:cs typeface="+mn-cs"/>
      </a:defRPr>
    </a:lvl6pPr>
    <a:lvl7pPr marL="2743062" algn="l" defTabSz="914354" rtl="0" eaLnBrk="1" latinLnBrk="0" hangingPunct="1">
      <a:defRPr sz="2400" kern="1200">
        <a:solidFill>
          <a:schemeClr val="tx1"/>
        </a:solidFill>
        <a:latin typeface="Times" charset="0"/>
        <a:ea typeface="Geneva" charset="0"/>
        <a:cs typeface="+mn-cs"/>
      </a:defRPr>
    </a:lvl7pPr>
    <a:lvl8pPr marL="3200240" algn="l" defTabSz="914354" rtl="0" eaLnBrk="1" latinLnBrk="0" hangingPunct="1">
      <a:defRPr sz="2400" kern="1200">
        <a:solidFill>
          <a:schemeClr val="tx1"/>
        </a:solidFill>
        <a:latin typeface="Times" charset="0"/>
        <a:ea typeface="Geneva" charset="0"/>
        <a:cs typeface="+mn-cs"/>
      </a:defRPr>
    </a:lvl8pPr>
    <a:lvl9pPr marL="3657418" algn="l" defTabSz="914354" rtl="0" eaLnBrk="1" latinLnBrk="0" hangingPunct="1">
      <a:defRPr sz="2400" kern="1200">
        <a:solidFill>
          <a:schemeClr val="tx1"/>
        </a:solidFill>
        <a:latin typeface="Times" charset="0"/>
        <a:ea typeface="Geneva" charset="0"/>
        <a:cs typeface="+mn-cs"/>
      </a:defRPr>
    </a:lvl9pPr>
  </p:defaultTextStyle>
  <p:extLst>
    <p:ext uri="{EFAFB233-063F-42B5-8137-9DF3F51BA10A}">
      <p15:sldGuideLst xmlns:p15="http://schemas.microsoft.com/office/powerpoint/2012/main">
        <p15:guide id="2" orient="horz" pos="4110" userDrawn="1">
          <p15:clr>
            <a:srgbClr val="A4A3A4"/>
          </p15:clr>
        </p15:guide>
        <p15:guide id="3" pos="801" userDrawn="1">
          <p15:clr>
            <a:srgbClr val="A4A3A4"/>
          </p15:clr>
        </p15:guide>
        <p15:guide id="4" pos="7296" userDrawn="1">
          <p15:clr>
            <a:srgbClr val="A4A3A4"/>
          </p15:clr>
        </p15:guide>
        <p15:guide id="5" pos="3840" userDrawn="1">
          <p15:clr>
            <a:srgbClr val="A4A3A4"/>
          </p15:clr>
        </p15:guide>
        <p15:guide id="6" orient="horz" pos="411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8A"/>
    <a:srgbClr val="99CCFF"/>
    <a:srgbClr val="34AEA8"/>
    <a:srgbClr val="2E81B4"/>
    <a:srgbClr val="324A7A"/>
    <a:srgbClr val="004D8D"/>
    <a:srgbClr val="A61D38"/>
    <a:srgbClr val="0087E2"/>
    <a:srgbClr val="0099FF"/>
    <a:srgbClr val="FA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6" autoAdjust="0"/>
    <p:restoredTop sz="74319" autoAdjust="0"/>
  </p:normalViewPr>
  <p:slideViewPr>
    <p:cSldViewPr>
      <p:cViewPr varScale="1">
        <p:scale>
          <a:sx n="77" d="100"/>
          <a:sy n="77" d="100"/>
        </p:scale>
        <p:origin x="720" y="54"/>
      </p:cViewPr>
      <p:guideLst>
        <p:guide orient="horz" pos="4110"/>
        <p:guide pos="801"/>
        <p:guide pos="7296"/>
        <p:guide pos="3840"/>
        <p:guide orient="horz" pos="4111"/>
      </p:guideLst>
    </p:cSldViewPr>
  </p:slideViewPr>
  <p:outlineViewPr>
    <p:cViewPr>
      <p:scale>
        <a:sx n="33" d="100"/>
        <a:sy n="33" d="100"/>
      </p:scale>
      <p:origin x="0" y="1758"/>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0" d="100"/>
          <a:sy n="50"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298B3FB-E04F-41A6-BA05-7A32EB186443}" type="datetimeFigureOut">
              <a:rPr lang="zh-CN" altLang="en-US" smtClean="0"/>
              <a:pPr/>
              <a:t>2024/3/13</a:t>
            </a:fld>
            <a:endParaRPr lang="zh-CN" altLang="en-US"/>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20E306DD-D67D-4B9E-B1AA-43B67BE60182}" type="slidenum">
              <a:rPr lang="zh-CN" altLang="en-US" smtClean="0"/>
              <a:pPr/>
              <a:t>‹#›</a:t>
            </a:fld>
            <a:endParaRPr lang="zh-CN" altLang="en-US"/>
          </a:p>
        </p:txBody>
      </p:sp>
    </p:spTree>
    <p:extLst>
      <p:ext uri="{BB962C8B-B14F-4D97-AF65-F5344CB8AC3E}">
        <p14:creationId xmlns:p14="http://schemas.microsoft.com/office/powerpoint/2010/main" val="47224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52016" y="0"/>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01" name="Rectangle 5"/>
          <p:cNvSpPr>
            <a:spLocks noGrp="1" noChangeArrowheads="1"/>
          </p:cNvSpPr>
          <p:nvPr>
            <p:ph type="body" sz="quarter" idx="3"/>
          </p:nvPr>
        </p:nvSpPr>
        <p:spPr bwMode="auto">
          <a:xfrm>
            <a:off x="906357" y="4715907"/>
            <a:ext cx="4984962" cy="446770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431814"/>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52016" y="9431814"/>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9873D865-6F18-994C-8BEE-908E1D823428}" type="slidenum">
              <a:rPr lang="en-US" altLang="en-US"/>
              <a:pPr>
                <a:defRPr/>
              </a:pPr>
              <a:t>‹#›</a:t>
            </a:fld>
            <a:endParaRPr lang="en-US" alt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Geneva" charset="0"/>
        <a:cs typeface="Geneva" charset="0"/>
      </a:defRPr>
    </a:lvl1pPr>
    <a:lvl2pPr marL="457178" algn="l" rtl="0" eaLnBrk="0" fontAlgn="base" hangingPunct="0">
      <a:spcBef>
        <a:spcPct val="30000"/>
      </a:spcBef>
      <a:spcAft>
        <a:spcPct val="0"/>
      </a:spcAft>
      <a:defRPr sz="1200" kern="1200">
        <a:solidFill>
          <a:schemeClr val="tx1"/>
        </a:solidFill>
        <a:latin typeface="Times" charset="0"/>
        <a:ea typeface="Geneva" charset="0"/>
        <a:cs typeface="+mn-cs"/>
      </a:defRPr>
    </a:lvl2pPr>
    <a:lvl3pPr marL="914354" algn="l" rtl="0" eaLnBrk="0" fontAlgn="base" hangingPunct="0">
      <a:spcBef>
        <a:spcPct val="30000"/>
      </a:spcBef>
      <a:spcAft>
        <a:spcPct val="0"/>
      </a:spcAft>
      <a:defRPr sz="1200" kern="1200">
        <a:solidFill>
          <a:schemeClr val="tx1"/>
        </a:solidFill>
        <a:latin typeface="Times" charset="0"/>
        <a:ea typeface="Geneva" charset="0"/>
        <a:cs typeface="+mn-cs"/>
      </a:defRPr>
    </a:lvl3pPr>
    <a:lvl4pPr marL="1371532" algn="l" rtl="0" eaLnBrk="0" fontAlgn="base" hangingPunct="0">
      <a:spcBef>
        <a:spcPct val="30000"/>
      </a:spcBef>
      <a:spcAft>
        <a:spcPct val="0"/>
      </a:spcAft>
      <a:defRPr sz="1200" kern="1200">
        <a:solidFill>
          <a:schemeClr val="tx1"/>
        </a:solidFill>
        <a:latin typeface="Times" charset="0"/>
        <a:ea typeface="Geneva" charset="0"/>
        <a:cs typeface="+mn-cs"/>
      </a:defRPr>
    </a:lvl4pPr>
    <a:lvl5pPr marL="1828709" algn="l" rtl="0" eaLnBrk="0" fontAlgn="base" hangingPunct="0">
      <a:spcBef>
        <a:spcPct val="30000"/>
      </a:spcBef>
      <a:spcAft>
        <a:spcPct val="0"/>
      </a:spcAft>
      <a:defRPr sz="1200" kern="1200">
        <a:solidFill>
          <a:schemeClr val="tx1"/>
        </a:solidFill>
        <a:latin typeface="Times" charset="0"/>
        <a:ea typeface="Geneva" charset="0"/>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67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baseline="0" dirty="0"/>
              <a:t>软件体系结构是在识别</a:t>
            </a:r>
            <a:r>
              <a:rPr lang="en-US" altLang="zh-CN" baseline="0" dirty="0"/>
              <a:t>….</a:t>
            </a:r>
            <a:r>
              <a:rPr lang="zh-CN" altLang="en-US" baseline="0" dirty="0"/>
              <a:t>的基础上，研究软件的</a:t>
            </a:r>
            <a:r>
              <a:rPr lang="en-US" altLang="zh-CN" baseline="0" dirty="0"/>
              <a:t>…</a:t>
            </a:r>
            <a:r>
              <a:rPr lang="zh-CN" altLang="en-US" baseline="0" dirty="0"/>
              <a:t>和</a:t>
            </a:r>
            <a:r>
              <a:rPr lang="en-US" altLang="zh-CN" baseline="0" dirty="0"/>
              <a:t>…</a:t>
            </a:r>
            <a:r>
              <a:rPr lang="zh-CN" altLang="en-US" baseline="0" dirty="0"/>
              <a:t>的理论和技术。</a:t>
            </a:r>
            <a:endParaRPr lang="zh-CN" altLang="en-US" dirty="0"/>
          </a:p>
        </p:txBody>
      </p:sp>
      <p:sp>
        <p:nvSpPr>
          <p:cNvPr id="675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8A8674-C66F-4CAF-A4E9-B1BD441EEC10}" type="slidenum">
              <a:rPr lang="zh-CN" altLang="en-US" smtClean="0"/>
              <a:pPr fontAlgn="base">
                <a:spcBef>
                  <a:spcPct val="0"/>
                </a:spcBef>
                <a:spcAft>
                  <a:spcPct val="0"/>
                </a:spcAft>
                <a:defRPr/>
              </a:pPr>
              <a:t>1</a:t>
            </a:fld>
            <a:endParaRPr lang="zh-CN" altLang="en-US"/>
          </a:p>
        </p:txBody>
      </p:sp>
    </p:spTree>
    <p:extLst>
      <p:ext uri="{BB962C8B-B14F-4D97-AF65-F5344CB8AC3E}">
        <p14:creationId xmlns:p14="http://schemas.microsoft.com/office/powerpoint/2010/main" val="2524536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为何要移植？</a:t>
            </a:r>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28</a:t>
            </a:fld>
            <a:endParaRPr lang="en-US" altLang="en-US"/>
          </a:p>
        </p:txBody>
      </p:sp>
    </p:spTree>
    <p:extLst>
      <p:ext uri="{BB962C8B-B14F-4D97-AF65-F5344CB8AC3E}">
        <p14:creationId xmlns:p14="http://schemas.microsoft.com/office/powerpoint/2010/main" val="3066699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35</a:t>
            </a:fld>
            <a:endParaRPr lang="en-US" altLang="en-US"/>
          </a:p>
        </p:txBody>
      </p:sp>
    </p:spTree>
    <p:extLst>
      <p:ext uri="{BB962C8B-B14F-4D97-AF65-F5344CB8AC3E}">
        <p14:creationId xmlns:p14="http://schemas.microsoft.com/office/powerpoint/2010/main" val="3388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a:t>
            </a:fld>
            <a:endParaRPr lang="en-US" altLang="en-US"/>
          </a:p>
        </p:txBody>
      </p:sp>
    </p:spTree>
    <p:extLst>
      <p:ext uri="{BB962C8B-B14F-4D97-AF65-F5344CB8AC3E}">
        <p14:creationId xmlns:p14="http://schemas.microsoft.com/office/powerpoint/2010/main" val="2470927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美国专门从事跟踪</a:t>
            </a:r>
            <a:r>
              <a:rPr lang="en-US" altLang="zh-CN" sz="1200" b="0" i="0" kern="1200" dirty="0">
                <a:solidFill>
                  <a:schemeClr val="tx1"/>
                </a:solidFill>
                <a:effectLst/>
                <a:latin typeface="Times" charset="0"/>
                <a:ea typeface="Geneva" charset="0"/>
                <a:cs typeface="Geneva" charset="0"/>
              </a:rPr>
              <a:t>IT</a:t>
            </a:r>
            <a:r>
              <a:rPr lang="zh-CN" altLang="en-US" sz="1200" b="0" i="0" kern="1200" dirty="0">
                <a:solidFill>
                  <a:schemeClr val="tx1"/>
                </a:solidFill>
                <a:effectLst/>
                <a:latin typeface="Times" charset="0"/>
                <a:ea typeface="Geneva" charset="0"/>
                <a:cs typeface="Geneva" charset="0"/>
              </a:rPr>
              <a:t>项目成功或失败的权威机构</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目前项目的成功率仍低至</a:t>
            </a:r>
            <a:r>
              <a:rPr lang="en-US" altLang="zh-CN" sz="1200" b="0" i="0" kern="1200" dirty="0">
                <a:solidFill>
                  <a:schemeClr val="tx1"/>
                </a:solidFill>
                <a:effectLst/>
                <a:latin typeface="Times" charset="0"/>
                <a:ea typeface="Geneva" charset="0"/>
                <a:cs typeface="Geneva" charset="0"/>
              </a:rPr>
              <a:t>34%</a:t>
            </a:r>
          </a:p>
          <a:p>
            <a:r>
              <a:rPr lang="zh-CN" altLang="en-US" sz="1200" b="0" i="0" kern="1200" dirty="0">
                <a:solidFill>
                  <a:schemeClr val="tx1"/>
                </a:solidFill>
                <a:effectLst/>
                <a:latin typeface="Times" charset="0"/>
                <a:ea typeface="Geneva" charset="0"/>
                <a:cs typeface="Geneva" charset="0"/>
              </a:rPr>
              <a:t>导致项目失败的最重要原因与需求有关</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38</a:t>
            </a:fld>
            <a:endParaRPr lang="en-US" altLang="en-US"/>
          </a:p>
        </p:txBody>
      </p:sp>
    </p:spTree>
    <p:extLst>
      <p:ext uri="{BB962C8B-B14F-4D97-AF65-F5344CB8AC3E}">
        <p14:creationId xmlns:p14="http://schemas.microsoft.com/office/powerpoint/2010/main" val="2141118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前面説过：软件是业务逻辑，</a:t>
            </a:r>
            <a:r>
              <a:rPr lang="en-US" altLang="zh-CN" sz="1200" b="0" i="0" kern="1200" dirty="0">
                <a:solidFill>
                  <a:schemeClr val="tx1"/>
                </a:solidFill>
                <a:effectLst/>
                <a:latin typeface="Times" charset="0"/>
                <a:ea typeface="Geneva" charset="0"/>
                <a:cs typeface="Geneva" charset="0"/>
              </a:rPr>
              <a:t>UI</a:t>
            </a:r>
            <a:r>
              <a:rPr lang="zh-CN" altLang="en-US" sz="1200" b="0" i="0" kern="1200" dirty="0">
                <a:solidFill>
                  <a:schemeClr val="tx1"/>
                </a:solidFill>
                <a:effectLst/>
                <a:latin typeface="Times" charset="0"/>
                <a:ea typeface="Geneva" charset="0"/>
                <a:cs typeface="Geneva" charset="0"/>
              </a:rPr>
              <a:t>，通信，存储的综合体。</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39</a:t>
            </a:fld>
            <a:endParaRPr lang="en-US" altLang="en-US"/>
          </a:p>
        </p:txBody>
      </p:sp>
    </p:spTree>
    <p:extLst>
      <p:ext uri="{BB962C8B-B14F-4D97-AF65-F5344CB8AC3E}">
        <p14:creationId xmlns:p14="http://schemas.microsoft.com/office/powerpoint/2010/main" val="1132260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先把问题描述清楚是对问题的</a:t>
            </a:r>
            <a:r>
              <a:rPr lang="en-US" altLang="zh-CN" dirty="0"/>
              <a:t>60%</a:t>
            </a:r>
            <a:r>
              <a:rPr lang="zh-CN" altLang="en-US" dirty="0"/>
              <a:t>的解决。</a:t>
            </a:r>
            <a:r>
              <a:rPr lang="en-US" altLang="zh-CN" dirty="0"/>
              <a:t>BY 《</a:t>
            </a:r>
            <a:r>
              <a:rPr lang="zh-CN" altLang="en-US" dirty="0"/>
              <a:t>科研成果之道</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40</a:t>
            </a:fld>
            <a:endParaRPr lang="en-US" altLang="en-US"/>
          </a:p>
        </p:txBody>
      </p:sp>
    </p:spTree>
    <p:extLst>
      <p:ext uri="{BB962C8B-B14F-4D97-AF65-F5344CB8AC3E}">
        <p14:creationId xmlns:p14="http://schemas.microsoft.com/office/powerpoint/2010/main" val="2182355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模块化，组装化，可视化，标准化，智能化，规模化</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73D865-6F18-994C-8BEE-908E1D823428}" type="slidenum">
              <a:rPr kumimoji="0" lang="en-US" altLang="en-US" sz="1200" b="0" i="0" u="none" strike="noStrike" kern="1200" cap="none" spc="0" normalizeH="0" baseline="0" noProof="0" smtClean="0">
                <a:ln>
                  <a:noFill/>
                </a:ln>
                <a:solidFill>
                  <a:srgbClr val="000000"/>
                </a:solidFill>
                <a:effectLst/>
                <a:uLnTx/>
                <a:uFillTx/>
                <a:latin typeface="Times"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Times" charset="0"/>
              <a:cs typeface="+mn-cs"/>
            </a:endParaRPr>
          </a:p>
        </p:txBody>
      </p:sp>
    </p:spTree>
    <p:extLst>
      <p:ext uri="{BB962C8B-B14F-4D97-AF65-F5344CB8AC3E}">
        <p14:creationId xmlns:p14="http://schemas.microsoft.com/office/powerpoint/2010/main" val="3070299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我们再看看其他行业的现状。</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42</a:t>
            </a:fld>
            <a:endParaRPr lang="en-US" altLang="en-US"/>
          </a:p>
        </p:txBody>
      </p:sp>
    </p:spTree>
    <p:extLst>
      <p:ext uri="{BB962C8B-B14F-4D97-AF65-F5344CB8AC3E}">
        <p14:creationId xmlns:p14="http://schemas.microsoft.com/office/powerpoint/2010/main" val="555770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软件行业：似乎问题都解决了，但，似乎都没有解决。</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43</a:t>
            </a:fld>
            <a:endParaRPr lang="en-US" altLang="en-US"/>
          </a:p>
        </p:txBody>
      </p:sp>
    </p:spTree>
    <p:extLst>
      <p:ext uri="{BB962C8B-B14F-4D97-AF65-F5344CB8AC3E}">
        <p14:creationId xmlns:p14="http://schemas.microsoft.com/office/powerpoint/2010/main" val="2258483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解决问题的切入点：设计！体系结构的设计！而非结构的设计。</a:t>
            </a:r>
            <a:endParaRPr lang="en-US" altLang="zh-CN" dirty="0"/>
          </a:p>
          <a:p>
            <a:r>
              <a:rPr lang="en-US" altLang="zh-CN" dirty="0"/>
              <a:t>SA</a:t>
            </a:r>
            <a:r>
              <a:rPr lang="zh-CN" altLang="en-US" dirty="0"/>
              <a:t>当前的情况：乏善可陈！</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44</a:t>
            </a:fld>
            <a:endParaRPr lang="en-US" altLang="en-US"/>
          </a:p>
        </p:txBody>
      </p:sp>
    </p:spTree>
    <p:extLst>
      <p:ext uri="{BB962C8B-B14F-4D97-AF65-F5344CB8AC3E}">
        <p14:creationId xmlns:p14="http://schemas.microsoft.com/office/powerpoint/2010/main" val="3236895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zh-CN" altLang="en-US" dirty="0"/>
              <a:t>算法根据用户的喜好，推送用户爱看的内容，坏消息都被喂老虎了，好消息都被算法推送过来了，信息被筛选和制造出来，塞满了人们的屏幕。</a:t>
            </a:r>
          </a:p>
          <a:p>
            <a:pPr>
              <a:defRPr/>
            </a:pPr>
            <a:r>
              <a:rPr lang="zh-CN" altLang="en-US" dirty="0"/>
              <a:t>“傻子国王”们，正在被批量的制造出来。</a:t>
            </a:r>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424181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47</a:t>
            </a:fld>
            <a:endParaRPr lang="en-US" altLang="en-US"/>
          </a:p>
        </p:txBody>
      </p:sp>
    </p:spTree>
    <p:extLst>
      <p:ext uri="{BB962C8B-B14F-4D97-AF65-F5344CB8AC3E}">
        <p14:creationId xmlns:p14="http://schemas.microsoft.com/office/powerpoint/2010/main" val="1319262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48</a:t>
            </a:fld>
            <a:endParaRPr lang="en-US" altLang="en-US"/>
          </a:p>
        </p:txBody>
      </p:sp>
    </p:spTree>
    <p:extLst>
      <p:ext uri="{BB962C8B-B14F-4D97-AF65-F5344CB8AC3E}">
        <p14:creationId xmlns:p14="http://schemas.microsoft.com/office/powerpoint/2010/main" val="3465014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50</a:t>
            </a:fld>
            <a:endParaRPr lang="en-US" altLang="en-US"/>
          </a:p>
        </p:txBody>
      </p:sp>
    </p:spTree>
    <p:extLst>
      <p:ext uri="{BB962C8B-B14F-4D97-AF65-F5344CB8AC3E}">
        <p14:creationId xmlns:p14="http://schemas.microsoft.com/office/powerpoint/2010/main" val="3185337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1034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34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C9CB880-FC4D-4562-AA3E-ECEABA75E671}" type="slidenum">
              <a:rPr lang="zh-CN" altLang="en-US" smtClean="0"/>
              <a:pPr fontAlgn="base">
                <a:spcBef>
                  <a:spcPct val="0"/>
                </a:spcBef>
                <a:spcAft>
                  <a:spcPct val="0"/>
                </a:spcAft>
                <a:defRPr/>
              </a:pPr>
              <a:t>51</a:t>
            </a:fld>
            <a:endParaRPr lang="zh-CN" altLang="en-US"/>
          </a:p>
        </p:txBody>
      </p:sp>
    </p:spTree>
    <p:extLst>
      <p:ext uri="{BB962C8B-B14F-4D97-AF65-F5344CB8AC3E}">
        <p14:creationId xmlns:p14="http://schemas.microsoft.com/office/powerpoint/2010/main" val="2381950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zh-CN" altLang="en-US" dirty="0"/>
              <a:t>我们这门课的主要内容如下</a:t>
            </a:r>
            <a:r>
              <a:rPr lang="en-US" altLang="zh-CN" dirty="0"/>
              <a:t>……..</a:t>
            </a:r>
            <a:r>
              <a:rPr lang="zh-CN" altLang="en-US" dirty="0"/>
              <a:t>。</a:t>
            </a:r>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44248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软件是软件，硬件是硬件。有没有介于二者中间的某个东西？固件。软件能做的，硬件亦可；硬件可做的，软件亦可。</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a:t>
            </a:fld>
            <a:endParaRPr lang="en-US" altLang="en-US"/>
          </a:p>
        </p:txBody>
      </p:sp>
    </p:spTree>
    <p:extLst>
      <p:ext uri="{BB962C8B-B14F-4D97-AF65-F5344CB8AC3E}">
        <p14:creationId xmlns:p14="http://schemas.microsoft.com/office/powerpoint/2010/main" val="2818306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不是为了研究</a:t>
            </a:r>
            <a:r>
              <a:rPr lang="en-US" altLang="zh-CN" dirty="0"/>
              <a:t>SA</a:t>
            </a:r>
            <a:r>
              <a:rPr lang="zh-CN" altLang="en-US" dirty="0"/>
              <a:t>而研究</a:t>
            </a:r>
            <a:r>
              <a:rPr lang="en-US" altLang="zh-CN" dirty="0"/>
              <a:t>SA</a:t>
            </a:r>
            <a:r>
              <a:rPr lang="zh-CN" altLang="en-US" dirty="0"/>
              <a:t>，最终为了</a:t>
            </a:r>
            <a:r>
              <a:rPr lang="en-US" altLang="zh-CN" dirty="0"/>
              <a:t>SE</a:t>
            </a:r>
          </a:p>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9</a:t>
            </a:fld>
            <a:endParaRPr lang="en-US" altLang="en-US"/>
          </a:p>
        </p:txBody>
      </p:sp>
    </p:spTree>
    <p:extLst>
      <p:ext uri="{BB962C8B-B14F-4D97-AF65-F5344CB8AC3E}">
        <p14:creationId xmlns:p14="http://schemas.microsoft.com/office/powerpoint/2010/main" val="2292380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a:t>
            </a:fld>
            <a:endParaRPr lang="en-US" altLang="en-US"/>
          </a:p>
        </p:txBody>
      </p:sp>
    </p:spTree>
    <p:extLst>
      <p:ext uri="{BB962C8B-B14F-4D97-AF65-F5344CB8AC3E}">
        <p14:creationId xmlns:p14="http://schemas.microsoft.com/office/powerpoint/2010/main" val="532660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charset="0"/>
                <a:ea typeface="Geneva" charset="0"/>
                <a:cs typeface="Geneva" charset="0"/>
              </a:rPr>
              <a:t>Windows 10</a:t>
            </a:r>
            <a:r>
              <a:rPr lang="zh-CN" altLang="en-US" sz="1200" b="0" i="0" kern="1200" dirty="0">
                <a:solidFill>
                  <a:schemeClr val="tx1"/>
                </a:solidFill>
                <a:effectLst/>
                <a:latin typeface="Times" charset="0"/>
                <a:ea typeface="Geneva" charset="0"/>
                <a:cs typeface="Geneva" charset="0"/>
              </a:rPr>
              <a:t>约有</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亿行代码，</a:t>
            </a:r>
            <a:r>
              <a:rPr lang="en-US" altLang="zh-CN" sz="1200" b="0" i="0" kern="1200" dirty="0">
                <a:solidFill>
                  <a:schemeClr val="tx1"/>
                </a:solidFill>
                <a:effectLst/>
                <a:latin typeface="Times" charset="0"/>
                <a:ea typeface="Geneva" charset="0"/>
                <a:cs typeface="Geneva" charset="0"/>
              </a:rPr>
              <a:t>Windows 11</a:t>
            </a:r>
            <a:r>
              <a:rPr lang="zh-CN" altLang="en-US" sz="1200" b="0" i="0" kern="1200" dirty="0">
                <a:solidFill>
                  <a:schemeClr val="tx1"/>
                </a:solidFill>
                <a:effectLst/>
                <a:latin typeface="Times" charset="0"/>
                <a:ea typeface="Geneva" charset="0"/>
                <a:cs typeface="Geneva" charset="0"/>
              </a:rPr>
              <a:t>代码约为</a:t>
            </a:r>
            <a:r>
              <a:rPr lang="en-US" altLang="zh-CN" sz="1200" b="0" i="0" kern="1200" dirty="0">
                <a:solidFill>
                  <a:schemeClr val="tx1"/>
                </a:solidFill>
                <a:effectLst/>
                <a:latin typeface="Times" charset="0"/>
                <a:ea typeface="Geneva" charset="0"/>
                <a:cs typeface="Geneva" charset="0"/>
              </a:rPr>
              <a:t>5</a:t>
            </a:r>
            <a:r>
              <a:rPr lang="zh-CN" altLang="en-US" sz="1200" b="0" i="0" kern="1200" dirty="0">
                <a:solidFill>
                  <a:schemeClr val="tx1"/>
                </a:solidFill>
                <a:effectLst/>
                <a:latin typeface="Times" charset="0"/>
                <a:ea typeface="Geneva" charset="0"/>
                <a:cs typeface="Geneva" charset="0"/>
              </a:rPr>
              <a:t>亿行</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a:t>
            </a:fld>
            <a:endParaRPr lang="en-US" altLang="en-US"/>
          </a:p>
        </p:txBody>
      </p:sp>
    </p:spTree>
    <p:extLst>
      <p:ext uri="{BB962C8B-B14F-4D97-AF65-F5344CB8AC3E}">
        <p14:creationId xmlns:p14="http://schemas.microsoft.com/office/powerpoint/2010/main" val="484893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一棵树上长出不同的果实可能么？看见小孩的画，我还批评孩子。</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25</a:t>
            </a:fld>
            <a:endParaRPr lang="en-US" altLang="en-US"/>
          </a:p>
        </p:txBody>
      </p:sp>
    </p:spTree>
    <p:extLst>
      <p:ext uri="{BB962C8B-B14F-4D97-AF65-F5344CB8AC3E}">
        <p14:creationId xmlns:p14="http://schemas.microsoft.com/office/powerpoint/2010/main" val="571059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学习是有代价的，因此</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a:t>
            </a:fld>
            <a:endParaRPr lang="en-US" altLang="en-US"/>
          </a:p>
        </p:txBody>
      </p:sp>
    </p:spTree>
    <p:extLst>
      <p:ext uri="{BB962C8B-B14F-4D97-AF65-F5344CB8AC3E}">
        <p14:creationId xmlns:p14="http://schemas.microsoft.com/office/powerpoint/2010/main" val="2267040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grpSp>
        <p:nvGrpSpPr>
          <p:cNvPr id="8" name="组合 7"/>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0"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97151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
        <p:nvSpPr>
          <p:cNvPr id="3" name="内容占位符 2"/>
          <p:cNvSpPr>
            <a:spLocks noGrp="1"/>
          </p:cNvSpPr>
          <p:nvPr>
            <p:ph sz="half" idx="1"/>
          </p:nvPr>
        </p:nvSpPr>
        <p:spPr>
          <a:xfrm>
            <a:off x="624417" y="1125538"/>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8"/>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1708578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sz="3000"/>
            </a:lvl1pPr>
          </a:lstStyle>
          <a:p>
            <a:r>
              <a:rPr lang="zh-CN" altLang="en-US" dirty="0"/>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7902970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Tree>
    <p:extLst>
      <p:ext uri="{BB962C8B-B14F-4D97-AF65-F5344CB8AC3E}">
        <p14:creationId xmlns:p14="http://schemas.microsoft.com/office/powerpoint/2010/main" val="352200442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74829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48495276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16908384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4164397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179388"/>
            <a:ext cx="3048000" cy="60118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79388"/>
            <a:ext cx="8940800" cy="60118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8461490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reserve="1">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12192000" cy="688975"/>
          </a:xfrm>
        </p:spPr>
        <p:txBody>
          <a:bodyPr/>
          <a:lstStyle/>
          <a:p>
            <a:r>
              <a:rPr lang="zh-CN" altLang="en-US"/>
              <a:t>单击此处编辑母版标题样式</a:t>
            </a:r>
          </a:p>
        </p:txBody>
      </p:sp>
      <p:sp>
        <p:nvSpPr>
          <p:cNvPr id="3" name="文本占位符 2"/>
          <p:cNvSpPr>
            <a:spLocks noGrp="1"/>
          </p:cNvSpPr>
          <p:nvPr>
            <p:ph type="body" sz="half" idx="1"/>
          </p:nvPr>
        </p:nvSpPr>
        <p:spPr>
          <a:xfrm>
            <a:off x="624417" y="1125538"/>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8"/>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426985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4910"/>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提纲页">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pic>
        <p:nvPicPr>
          <p:cNvPr id="9" name="图片 7"/>
          <p:cNvPicPr>
            <a:picLocks noChangeAspect="1"/>
          </p:cNvPicPr>
          <p:nvPr userDrawn="1"/>
        </p:nvPicPr>
        <p:blipFill>
          <a:blip r:embed="rId2">
            <a:extLst>
              <a:ext uri="{28A0092B-C50C-407E-A947-70E740481C1C}">
                <a14:useLocalDpi xmlns:a14="http://schemas.microsoft.com/office/drawing/2010/main" val="0"/>
              </a:ext>
            </a:extLst>
          </a:blip>
          <a:srcRect r="21251"/>
          <a:stretch>
            <a:fillRect/>
          </a:stretch>
        </p:blipFill>
        <p:spPr bwMode="auto">
          <a:xfrm>
            <a:off x="-5629" y="892175"/>
            <a:ext cx="3554413"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内容占位符 2"/>
          <p:cNvSpPr>
            <a:spLocks noGrp="1"/>
          </p:cNvSpPr>
          <p:nvPr>
            <p:ph idx="1"/>
          </p:nvPr>
        </p:nvSpPr>
        <p:spPr>
          <a:xfrm>
            <a:off x="4871864" y="1939706"/>
            <a:ext cx="7320136" cy="4729657"/>
          </a:xfrm>
          <a:prstGeom prst="rect">
            <a:avLst/>
          </a:prstGeom>
        </p:spPr>
        <p:txBody>
          <a:bodyPr lIns="91436" tIns="45718" rIns="91436" bIns="45718"/>
          <a:lstStyle>
            <a:lvl1pPr marL="857208" indent="-857208" algn="just">
              <a:lnSpc>
                <a:spcPts val="3200"/>
              </a:lnSpc>
              <a:spcBef>
                <a:spcPts val="1500"/>
              </a:spcBef>
              <a:spcAft>
                <a:spcPts val="1500"/>
              </a:spcAft>
              <a:buFont typeface="+mj-ea"/>
              <a:buAutoNum type="ea1JpnChsDbPeriod"/>
              <a:defRPr sz="4000">
                <a:solidFill>
                  <a:srgbClr val="324A7A"/>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grpSp>
        <p:nvGrpSpPr>
          <p:cNvPr id="11" name="组合 10"/>
          <p:cNvGrpSpPr/>
          <p:nvPr userDrawn="1"/>
        </p:nvGrpSpPr>
        <p:grpSpPr>
          <a:xfrm>
            <a:off x="9164501" y="116632"/>
            <a:ext cx="2404107" cy="720080"/>
            <a:chOff x="9164501" y="116632"/>
            <a:chExt cx="2404107" cy="720080"/>
          </a:xfrm>
        </p:grpSpPr>
        <p:pic>
          <p:nvPicPr>
            <p:cNvPr id="13" name="图片 7" descr="厦门大学校徽（标准版_蓝）.png"/>
            <p:cNvPicPr>
              <a:picLocks noChangeAspect="1"/>
            </p:cNvPicPr>
            <p:nvPr userDrawn="1"/>
          </p:nvPicPr>
          <p:blipFill>
            <a:blip r:embed="rId3"/>
            <a:srcRect/>
            <a:stretch>
              <a:fillRect/>
            </a:stretch>
          </p:blipFill>
          <p:spPr bwMode="auto">
            <a:xfrm>
              <a:off x="9164501" y="116632"/>
              <a:ext cx="720080" cy="720080"/>
            </a:xfrm>
            <a:prstGeom prst="rect">
              <a:avLst/>
            </a:prstGeom>
            <a:noFill/>
            <a:ln w="9525">
              <a:noFill/>
              <a:miter lim="800000"/>
              <a:headEnd/>
              <a:tailEnd/>
            </a:ln>
          </p:spPr>
        </p:pic>
        <p:pic>
          <p:nvPicPr>
            <p:cNvPr id="14" name="图片 9" descr="厦门大学校名（标准版_蓝）.png"/>
            <p:cNvPicPr>
              <a:picLocks noChangeAspect="1"/>
            </p:cNvPicPr>
            <p:nvPr userDrawn="1"/>
          </p:nvPicPr>
          <p:blipFill>
            <a:blip r:embed="rId4"/>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4672792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日期占位符 8"/>
          <p:cNvSpPr>
            <a:spLocks noGrp="1"/>
          </p:cNvSpPr>
          <p:nvPr>
            <p:ph type="dt" sz="half" idx="10"/>
          </p:nvPr>
        </p:nvSpPr>
        <p:spPr/>
        <p:txBody>
          <a:bodyPr/>
          <a:lstStyle/>
          <a:p>
            <a:pPr>
              <a:defRPr/>
            </a:pPr>
            <a:endParaRPr lang="zh-CN" altLang="en-US" dirty="0"/>
          </a:p>
        </p:txBody>
      </p:sp>
      <p:sp>
        <p:nvSpPr>
          <p:cNvPr id="10" name="页脚占位符 9"/>
          <p:cNvSpPr>
            <a:spLocks noGrp="1"/>
          </p:cNvSpPr>
          <p:nvPr>
            <p:ph type="ftr" sz="quarter" idx="11"/>
          </p:nvPr>
        </p:nvSpPr>
        <p:spPr/>
        <p:txBody>
          <a:bodyPr/>
          <a:lstStyle/>
          <a:p>
            <a:pPr>
              <a:defRPr/>
            </a:pPr>
            <a:endParaRPr lang="zh-CN" altLang="en-US"/>
          </a:p>
        </p:txBody>
      </p:sp>
      <p:sp>
        <p:nvSpPr>
          <p:cNvPr id="11" name="灯片编号占位符 10"/>
          <p:cNvSpPr>
            <a:spLocks noGrp="1"/>
          </p:cNvSpPr>
          <p:nvPr>
            <p:ph type="sldNum" sz="quarter" idx="12"/>
          </p:nvPr>
        </p:nvSpPr>
        <p:spPr/>
        <p:txBody>
          <a:bodyPr/>
          <a:lstStyle/>
          <a:p>
            <a:fld id="{1D1D3CF0-3298-184E-B68E-120F9FF9A862}" type="slidenum">
              <a:rPr lang="zh-CN" altLang="en-US" smtClean="0"/>
              <a:t>‹#›</a:t>
            </a:fld>
            <a:endParaRPr lang="zh-CN" altLang="en-US"/>
          </a:p>
        </p:txBody>
      </p:sp>
      <p:sp>
        <p:nvSpPr>
          <p:cNvPr id="12" name="标题 11"/>
          <p:cNvSpPr>
            <a:spLocks noGrp="1"/>
          </p:cNvSpPr>
          <p:nvPr>
            <p:ph type="title"/>
          </p:nvPr>
        </p:nvSpPr>
        <p:spPr/>
        <p:txBody>
          <a:bodyPr/>
          <a:lstStyle/>
          <a:p>
            <a:r>
              <a:rPr lang="zh-CN" altLang="en-US"/>
              <a:t>单击此处编辑母版标题样式</a:t>
            </a:r>
          </a:p>
        </p:txBody>
      </p:sp>
      <p:sp>
        <p:nvSpPr>
          <p:cNvPr id="16" name="内容占位符 15"/>
          <p:cNvSpPr>
            <a:spLocks noGrp="1"/>
          </p:cNvSpPr>
          <p:nvPr>
            <p:ph sz="quarter" idx="13" hasCustomPrompt="1"/>
          </p:nvPr>
        </p:nvSpPr>
        <p:spPr>
          <a:xfrm>
            <a:off x="488526" y="523240"/>
            <a:ext cx="1033585" cy="506913"/>
          </a:xfrm>
        </p:spPr>
        <p:txBody>
          <a:bodyPr/>
          <a:lstStyle>
            <a:lvl1pPr marL="0" indent="0">
              <a:buNone/>
              <a:defRPr>
                <a:solidFill>
                  <a:srgbClr val="FFFFFF"/>
                </a:solidFill>
                <a:latin typeface="方正姚体" panose="02010601030101010101" pitchFamily="2" charset="-122"/>
                <a:ea typeface="方正姚体" panose="02010601030101010101" pitchFamily="2" charset="-122"/>
              </a:defRPr>
            </a:lvl1pPr>
          </a:lstStyle>
          <a:p>
            <a:pPr lvl="0"/>
            <a:r>
              <a:rPr lang="en-US" altLang="zh-CN" dirty="0"/>
              <a:t>1</a:t>
            </a:r>
            <a:endParaRPr lang="zh-CN" altLang="en-US" dirty="0"/>
          </a:p>
        </p:txBody>
      </p:sp>
    </p:spTree>
    <p:extLst>
      <p:ext uri="{BB962C8B-B14F-4D97-AF65-F5344CB8AC3E}">
        <p14:creationId xmlns:p14="http://schemas.microsoft.com/office/powerpoint/2010/main" val="2009974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sp>
        <p:nvSpPr>
          <p:cNvPr id="33" name="内容占位符 2"/>
          <p:cNvSpPr>
            <a:spLocks noGrp="1"/>
          </p:cNvSpPr>
          <p:nvPr>
            <p:ph idx="13"/>
          </p:nvPr>
        </p:nvSpPr>
        <p:spPr>
          <a:xfrm>
            <a:off x="624419" y="6297958"/>
            <a:ext cx="11234208" cy="659436"/>
          </a:xfrm>
          <a:prstGeom prst="rect">
            <a:avLst/>
          </a:prstGeom>
        </p:spPr>
        <p:txBody>
          <a:bodyPr lIns="91436" tIns="45718" rIns="91436" bIns="45718"/>
          <a:lstStyle>
            <a:lvl1pPr marL="449239" indent="-449239" algn="just">
              <a:spcBef>
                <a:spcPts val="800"/>
              </a:spcBef>
              <a:spcAft>
                <a:spcPts val="0"/>
              </a:spcAft>
              <a:buFont typeface="Wingdings" pitchFamily="2" charset="2"/>
              <a:buChar char="ü"/>
              <a:defRPr sz="2700" b="1">
                <a:solidFill>
                  <a:srgbClr val="A61D38"/>
                </a:solidFill>
                <a:effectLst/>
                <a:latin typeface="仿宋" panose="02010609060101010101" pitchFamily="49" charset="-122"/>
                <a:ea typeface="仿宋" panose="02010609060101010101" pitchFamily="49" charset="-122"/>
                <a:cs typeface="Times New Roman" pitchFamily="18" charset="0"/>
              </a:defRPr>
            </a:lvl1pPr>
            <a:lvl2pPr marL="812760" indent="-355582" algn="just">
              <a:lnSpc>
                <a:spcPts val="2800"/>
              </a:lnSpc>
              <a:spcBef>
                <a:spcPts val="1000"/>
              </a:spcBef>
              <a:spcAft>
                <a:spcPts val="0"/>
              </a:spcAft>
              <a:buFont typeface="Wingdings" panose="05000000000000000000" pitchFamily="2" charset="2"/>
              <a:buChar char="p"/>
              <a:defRPr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1261999" indent="-347646" algn="just">
              <a:spcAft>
                <a:spcPts val="0"/>
              </a:spcAft>
              <a:buFont typeface="Wingdings" panose="05000000000000000000" pitchFamily="2" charset="2"/>
              <a:buChar char="ü"/>
              <a:defRPr sz="2000">
                <a:solidFill>
                  <a:schemeClr val="tx1"/>
                </a:solidFill>
                <a:latin typeface="楷体" panose="02010609060101010101" pitchFamily="49" charset="-122"/>
                <a:ea typeface="楷体" panose="02010609060101010101" pitchFamily="49" charset="-122"/>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endParaRPr lang="en-US" altLang="zh-CN" dirty="0"/>
          </a:p>
        </p:txBody>
      </p:sp>
      <p:grpSp>
        <p:nvGrpSpPr>
          <p:cNvPr id="13" name="组合 12"/>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2"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156800555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DEDAC846-0FE1-4986-820A-8D1FD2C052EA}" type="datetimeFigureOut">
              <a:rPr lang="zh-CN" altLang="en-US"/>
              <a:pPr>
                <a:defRPr/>
              </a:pPr>
              <a:t>2024/3/13</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AA936252-AAC6-4610-86EC-0CD93DF9C24C}" type="slidenum">
              <a:rPr lang="zh-CN" altLang="en-US"/>
              <a:pPr>
                <a:defRPr/>
              </a:pPr>
              <a:t>‹#›</a:t>
            </a:fld>
            <a:endParaRPr lang="en-US" altLang="zh-CN"/>
          </a:p>
        </p:txBody>
      </p:sp>
    </p:spTree>
    <p:extLst>
      <p:ext uri="{BB962C8B-B14F-4D97-AF65-F5344CB8AC3E}">
        <p14:creationId xmlns:p14="http://schemas.microsoft.com/office/powerpoint/2010/main" val="3528080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49"/>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543393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厦门大学">
    <p:spTree>
      <p:nvGrpSpPr>
        <p:cNvPr id="1" name=""/>
        <p:cNvGrpSpPr/>
        <p:nvPr/>
      </p:nvGrpSpPr>
      <p:grpSpPr>
        <a:xfrm>
          <a:off x="0" y="0"/>
          <a:ext cx="0" cy="0"/>
          <a:chOff x="0" y="0"/>
          <a:chExt cx="0" cy="0"/>
        </a:xfrm>
      </p:grpSpPr>
      <p:pic>
        <p:nvPicPr>
          <p:cNvPr id="4" name="图片 7" descr="底板副本.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6381753" y="3286124"/>
            <a:ext cx="5807543" cy="3571876"/>
          </a:xfrm>
          <a:prstGeom prst="rect">
            <a:avLst/>
          </a:prstGeom>
        </p:spPr>
      </p:pic>
      <p:grpSp>
        <p:nvGrpSpPr>
          <p:cNvPr id="6" name="组合 6"/>
          <p:cNvGrpSpPr>
            <a:grpSpLocks/>
          </p:cNvGrpSpPr>
          <p:nvPr/>
        </p:nvGrpSpPr>
        <p:grpSpPr bwMode="auto">
          <a:xfrm>
            <a:off x="7143751" y="203201"/>
            <a:ext cx="4857749" cy="606425"/>
            <a:chOff x="5000628" y="214290"/>
            <a:chExt cx="3970722" cy="660159"/>
          </a:xfrm>
        </p:grpSpPr>
        <p:pic>
          <p:nvPicPr>
            <p:cNvPr id="7"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178502" y="216002"/>
              <a:ext cx="79284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000628" y="214290"/>
              <a:ext cx="801466" cy="66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94222" y="219075"/>
              <a:ext cx="792128" cy="65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E:\My Documents\My Pictures\厦门大学图片库\厦大风光\柳垂芙蓉.bmp"/>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386351" y="216002"/>
              <a:ext cx="792151"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E:\My Documents\My Pictures\厦门大学图片库\厦大风光\嘉庚铜像.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802094" y="216002"/>
              <a:ext cx="79212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1364" name="Rectangle 4"/>
          <p:cNvSpPr>
            <a:spLocks noGrp="1" noChangeArrowheads="1"/>
          </p:cNvSpPr>
          <p:nvPr>
            <p:ph type="ctrTitle"/>
          </p:nvPr>
        </p:nvSpPr>
        <p:spPr>
          <a:xfrm>
            <a:off x="914400" y="1816100"/>
            <a:ext cx="10363200" cy="1470025"/>
          </a:xfrm>
        </p:spPr>
        <p:txBody>
          <a:bodyPr/>
          <a:lstStyle>
            <a:lvl1pPr algn="ctr">
              <a:defRPr sz="5400"/>
            </a:lvl1pPr>
          </a:lstStyle>
          <a:p>
            <a:r>
              <a:rPr lang="zh-CN" altLang="en-US" dirty="0"/>
              <a:t>单击此处编辑母版标题样式</a:t>
            </a:r>
          </a:p>
        </p:txBody>
      </p:sp>
      <p:sp>
        <p:nvSpPr>
          <p:cNvPr id="271365" name="Rectangle 5"/>
          <p:cNvSpPr>
            <a:spLocks noGrp="1" noChangeArrowheads="1"/>
          </p:cNvSpPr>
          <p:nvPr>
            <p:ph type="subTitle" idx="1"/>
          </p:nvPr>
        </p:nvSpPr>
        <p:spPr>
          <a:xfrm>
            <a:off x="1828800" y="3886200"/>
            <a:ext cx="8534400" cy="1752600"/>
          </a:xfrm>
          <a:ln/>
        </p:spPr>
        <p:txBody>
          <a:bodyPr/>
          <a:lstStyle>
            <a:lvl1pPr marL="0" indent="0" algn="ctr">
              <a:buFontTx/>
              <a:buNone/>
              <a:defRPr/>
            </a:lvl1pPr>
          </a:lstStyle>
          <a:p>
            <a:r>
              <a:rPr lang="zh-CN" altLang="en-US" dirty="0"/>
              <a:t>单击此处编辑母版副标题样式</a:t>
            </a:r>
          </a:p>
        </p:txBody>
      </p:sp>
    </p:spTree>
    <p:extLst>
      <p:ext uri="{BB962C8B-B14F-4D97-AF65-F5344CB8AC3E}">
        <p14:creationId xmlns:p14="http://schemas.microsoft.com/office/powerpoint/2010/main" val="130526582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49"/>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2348546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685290905"/>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image" Target="../media/image5.png"/><Relationship Id="rId2" Type="http://schemas.openxmlformats.org/officeDocument/2006/relationships/slideLayout" Target="../slideLayouts/slideLayout8.xml"/><Relationship Id="rId16"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image" Target="../media/image2.png"/><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8"/>
          <p:cNvSpPr>
            <a:spLocks noChangeShapeType="1"/>
          </p:cNvSpPr>
          <p:nvPr/>
        </p:nvSpPr>
        <p:spPr bwMode="auto">
          <a:xfrm flipV="1">
            <a:off x="609600" y="6248400"/>
            <a:ext cx="10972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4" name="Rectangle 17"/>
          <p:cNvSpPr/>
          <p:nvPr/>
        </p:nvSpPr>
        <p:spPr bwMode="auto">
          <a:xfrm>
            <a:off x="0" y="1074637"/>
            <a:ext cx="12192000" cy="5783363"/>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36" tIns="45718" rIns="91436" bIns="45718"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Geneva" charset="0"/>
            </a:endParaRPr>
          </a:p>
        </p:txBody>
      </p:sp>
    </p:spTree>
  </p:cSld>
  <p:clrMap bg1="lt1" tx1="dk1" bg2="lt2" tx2="dk2" accent1="accent1" accent2="accent2" accent3="accent3" accent4="accent4" accent5="accent5" accent6="accent6" hlink="hlink" folHlink="folHlink"/>
  <p:sldLayoutIdLst>
    <p:sldLayoutId id="2147483651" r:id="rId1"/>
    <p:sldLayoutId id="2147483649" r:id="rId2"/>
    <p:sldLayoutId id="2147483652" r:id="rId3"/>
    <p:sldLayoutId id="2147483677" r:id="rId4"/>
    <p:sldLayoutId id="2147483692" r:id="rId5"/>
    <p:sldLayoutId id="2147483693" r:id="rId6"/>
  </p:sldLayoutIdLst>
  <p:hf hdr="0" ftr="0"/>
  <p:txStyles>
    <p:title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p:titleStyle>
    <p:body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p:bodyStyle>
    <p:other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0339" name="Rectangle 4"/>
          <p:cNvSpPr>
            <a:spLocks noGrp="1" noChangeArrowheads="1"/>
          </p:cNvSpPr>
          <p:nvPr>
            <p:ph type="title"/>
          </p:nvPr>
        </p:nvSpPr>
        <p:spPr bwMode="auto">
          <a:xfrm>
            <a:off x="0" y="179388"/>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p>
            <a:pPr lvl="0"/>
            <a:r>
              <a:rPr lang="zh-CN" altLang="en-US" dirty="0"/>
              <a:t>单击此处编辑母版标题样式</a:t>
            </a:r>
          </a:p>
        </p:txBody>
      </p:sp>
      <p:sp>
        <p:nvSpPr>
          <p:cNvPr id="3075" name="Rectangle 5"/>
          <p:cNvSpPr>
            <a:spLocks noGrp="1" noChangeArrowheads="1"/>
          </p:cNvSpPr>
          <p:nvPr>
            <p:ph type="body" idx="1"/>
          </p:nvPr>
        </p:nvSpPr>
        <p:spPr bwMode="auto">
          <a:xfrm>
            <a:off x="624417" y="1125538"/>
            <a:ext cx="109728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endParaRPr lang="en-US" altLang="zh-CN"/>
          </a:p>
        </p:txBody>
      </p:sp>
      <p:pic>
        <p:nvPicPr>
          <p:cNvPr id="3076" name="图片 8" descr="渐变.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 y="6572251"/>
            <a:ext cx="4119033"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图片 9" descr="渐变.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5619751" y="677863"/>
            <a:ext cx="400050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7" descr="厦门大学校徽（标准版_蓝）.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1351684" y="233363"/>
            <a:ext cx="7768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图片 9" descr="厦门大学校名（标准版_蓝）.png"/>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645651" y="300038"/>
            <a:ext cx="169756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276817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9" r:id="rId14"/>
  </p:sldLayoutIdLst>
  <p:transition/>
  <p:txStyles>
    <p:titleStyle>
      <a:lvl1pPr indent="361950"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p:titleStyle>
    <p:body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mailto:wangbz@xmu.edu.c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19.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www.swebok.org/" TargetMode="External"/><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31.e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0.emf"/><Relationship Id="rId4" Type="http://schemas.openxmlformats.org/officeDocument/2006/relationships/oleObject" Target="../embeddings/oleObject1.bin"/></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700" name="Picture 8" descr="E:\厦门大学图片库\3.嘉庚建筑\05.jpg"/>
          <p:cNvPicPr>
            <a:picLocks noChangeAspect="1" noChangeArrowheads="1"/>
          </p:cNvPicPr>
          <p:nvPr/>
        </p:nvPicPr>
        <p:blipFill>
          <a:blip r:embed="rId3" cstate="print"/>
          <a:srcRect t="24818" b="15805"/>
          <a:stretch>
            <a:fillRect/>
          </a:stretch>
        </p:blipFill>
        <p:spPr bwMode="auto">
          <a:xfrm>
            <a:off x="0" y="4683128"/>
            <a:ext cx="12192000" cy="2174875"/>
          </a:xfrm>
          <a:prstGeom prst="rect">
            <a:avLst/>
          </a:prstGeom>
          <a:noFill/>
          <a:ln w="9525">
            <a:noFill/>
            <a:miter lim="800000"/>
            <a:headEnd/>
            <a:tailEnd/>
          </a:ln>
        </p:spPr>
      </p:pic>
      <p:sp>
        <p:nvSpPr>
          <p:cNvPr id="29698" name="标题 3"/>
          <p:cNvSpPr>
            <a:spLocks noGrp="1"/>
          </p:cNvSpPr>
          <p:nvPr>
            <p:ph type="ctrTitle" idx="4294967295"/>
          </p:nvPr>
        </p:nvSpPr>
        <p:spPr>
          <a:xfrm>
            <a:off x="911424" y="908720"/>
            <a:ext cx="10873208" cy="3846512"/>
          </a:xfrm>
          <a:prstGeom prst="rect">
            <a:avLst/>
          </a:prstGeom>
        </p:spPr>
        <p:txBody>
          <a:bodyPr lIns="91436" tIns="45718" rIns="91436" bIns="45718"/>
          <a:lstStyle/>
          <a:p>
            <a:pPr eaLnBrk="1" hangingPunct="1"/>
            <a:r>
              <a:rPr lang="en-US" altLang="zh-CN" sz="4800" dirty="0">
                <a:solidFill>
                  <a:srgbClr val="C00000"/>
                </a:solidFill>
                <a:latin typeface="Arial Black" panose="020B0A04020102020204" pitchFamily="34" charset="0"/>
                <a:ea typeface="华文中宋" panose="02010600040101010101" pitchFamily="2" charset="-122"/>
              </a:rPr>
              <a:t>S</a:t>
            </a:r>
            <a:r>
              <a:rPr lang="en-US" altLang="zh-CN" sz="4800" dirty="0">
                <a:latin typeface="Arial Black" panose="020B0A04020102020204" pitchFamily="34" charset="0"/>
                <a:ea typeface="华文中宋" panose="02010600040101010101" pitchFamily="2" charset="-122"/>
              </a:rPr>
              <a:t>oftware </a:t>
            </a:r>
            <a:r>
              <a:rPr lang="en-US" altLang="zh-CN" sz="4800" dirty="0">
                <a:solidFill>
                  <a:srgbClr val="C00000"/>
                </a:solidFill>
                <a:latin typeface="Arial Black" panose="020B0A04020102020204" pitchFamily="34" charset="0"/>
                <a:ea typeface="华文中宋" panose="02010600040101010101" pitchFamily="2" charset="-122"/>
              </a:rPr>
              <a:t>A</a:t>
            </a:r>
            <a:r>
              <a:rPr lang="en-US" altLang="zh-CN" sz="4800" dirty="0">
                <a:latin typeface="Arial Black" panose="020B0A04020102020204" pitchFamily="34" charset="0"/>
                <a:ea typeface="华文中宋" panose="02010600040101010101" pitchFamily="2" charset="-122"/>
              </a:rPr>
              <a:t>rchitecture</a:t>
            </a:r>
            <a:br>
              <a:rPr lang="en-US" altLang="zh-CN" sz="6000" dirty="0">
                <a:latin typeface="Arial Black" panose="020B0A04020102020204" pitchFamily="34" charset="0"/>
                <a:ea typeface="华文中宋" panose="02010600040101010101" pitchFamily="2" charset="-122"/>
              </a:rPr>
            </a:br>
            <a:r>
              <a:rPr lang="en-US" altLang="zh-CN" sz="6000" dirty="0">
                <a:latin typeface="Arial Black" panose="020B0A04020102020204" pitchFamily="34" charset="0"/>
                <a:ea typeface="华文中宋" panose="02010600040101010101" pitchFamily="2" charset="-122"/>
              </a:rPr>
              <a:t>--- </a:t>
            </a:r>
            <a:r>
              <a:rPr lang="en-US" altLang="zh-CN" sz="3600" dirty="0">
                <a:latin typeface="Arial Black" panose="020B0A04020102020204" pitchFamily="34" charset="0"/>
                <a:ea typeface="华文中宋" panose="02010600040101010101" pitchFamily="2" charset="-122"/>
              </a:rPr>
              <a:t>Perspective on an Emerging Discipline</a:t>
            </a:r>
            <a:br>
              <a:rPr lang="en-US" altLang="zh-CN" sz="3600" dirty="0">
                <a:latin typeface="Arial Black" panose="020B0A04020102020204" pitchFamily="34" charset="0"/>
                <a:ea typeface="华文中宋" panose="02010600040101010101" pitchFamily="2" charset="-122"/>
              </a:rPr>
            </a:br>
            <a:br>
              <a:rPr lang="en-US" altLang="zh-CN" sz="4800" dirty="0">
                <a:solidFill>
                  <a:schemeClr val="tx1"/>
                </a:solidFill>
                <a:latin typeface="Arial Black" panose="020B0A04020102020204" pitchFamily="34" charset="0"/>
                <a:ea typeface="华文中宋" panose="02010600040101010101" pitchFamily="2" charset="-122"/>
              </a:rPr>
            </a:br>
            <a:r>
              <a:rPr lang="zh-CN" altLang="en-US" sz="4800" dirty="0">
                <a:solidFill>
                  <a:schemeClr val="tx1"/>
                </a:solidFill>
                <a:latin typeface="Arial Black" panose="020B0A04020102020204" pitchFamily="34" charset="0"/>
                <a:ea typeface="华文中宋" panose="02010600040101010101" pitchFamily="2" charset="-122"/>
              </a:rPr>
              <a:t>软件体系结构</a:t>
            </a:r>
            <a:br>
              <a:rPr lang="zh-CN" altLang="en-US" sz="6000" dirty="0">
                <a:solidFill>
                  <a:schemeClr val="tx1"/>
                </a:solidFill>
                <a:latin typeface="Arial Black" panose="020B0A04020102020204" pitchFamily="34" charset="0"/>
                <a:ea typeface="华文中宋" panose="02010600040101010101" pitchFamily="2" charset="-122"/>
              </a:rPr>
            </a:br>
            <a:r>
              <a:rPr lang="en-US" altLang="zh-CN" sz="3600" dirty="0">
                <a:solidFill>
                  <a:schemeClr val="tx1"/>
                </a:solidFill>
                <a:latin typeface="Arial Black" panose="020B0A04020102020204" pitchFamily="34" charset="0"/>
                <a:ea typeface="华文中宋" panose="02010600040101010101" pitchFamily="2" charset="-122"/>
              </a:rPr>
              <a:t>------ </a:t>
            </a:r>
            <a:r>
              <a:rPr lang="zh-CN" altLang="en-US" sz="3600" dirty="0">
                <a:solidFill>
                  <a:schemeClr val="tx1"/>
                </a:solidFill>
                <a:latin typeface="Arial Black" panose="020B0A04020102020204" pitchFamily="34" charset="0"/>
                <a:ea typeface="华文中宋" panose="02010600040101010101" pitchFamily="2" charset="-122"/>
              </a:rPr>
              <a:t>一门初露端倪的学科</a:t>
            </a:r>
          </a:p>
        </p:txBody>
      </p:sp>
      <p:sp>
        <p:nvSpPr>
          <p:cNvPr id="2" name="矩形 1"/>
          <p:cNvSpPr/>
          <p:nvPr/>
        </p:nvSpPr>
        <p:spPr>
          <a:xfrm>
            <a:off x="8857441" y="3503914"/>
            <a:ext cx="3334559" cy="1077214"/>
          </a:xfrm>
          <a:prstGeom prst="rect">
            <a:avLst/>
          </a:prstGeom>
        </p:spPr>
        <p:txBody>
          <a:bodyPr wrap="none" lIns="91436" tIns="45718" rIns="91436" bIns="45718">
            <a:spAutoFit/>
          </a:bodyPr>
          <a:lstStyle/>
          <a:p>
            <a:pPr marL="0" indent="0" algn="r" eaLnBrk="1" fontAlgn="auto" hangingPunct="1">
              <a:lnSpc>
                <a:spcPct val="80000"/>
              </a:lnSpc>
              <a:spcAft>
                <a:spcPts val="0"/>
              </a:spcAft>
              <a:buFont typeface="Arial" panose="020B0604020202020204" pitchFamily="34" charset="0"/>
              <a:buNone/>
              <a:defRPr/>
            </a:pPr>
            <a:r>
              <a:rPr lang="zh-CN" altLang="en-US" sz="2000" b="1" dirty="0"/>
              <a:t>王备战</a:t>
            </a:r>
          </a:p>
          <a:p>
            <a:pPr marL="0" indent="0" algn="r" eaLnBrk="1" fontAlgn="auto" hangingPunct="1">
              <a:lnSpc>
                <a:spcPct val="80000"/>
              </a:lnSpc>
              <a:spcAft>
                <a:spcPts val="0"/>
              </a:spcAft>
              <a:buFont typeface="Arial" panose="020B0604020202020204" pitchFamily="34" charset="0"/>
              <a:buNone/>
              <a:defRPr/>
            </a:pPr>
            <a:r>
              <a:rPr lang="en-US" altLang="zh-CN" sz="2000" b="1" dirty="0">
                <a:hlinkClick r:id="rId4"/>
              </a:rPr>
              <a:t>wangbz@xmu.edu.cn</a:t>
            </a:r>
            <a:endParaRPr lang="en-US" altLang="zh-CN" sz="2000" b="1" dirty="0"/>
          </a:p>
          <a:p>
            <a:pPr marL="0" indent="0" algn="r" eaLnBrk="1" fontAlgn="auto" hangingPunct="1">
              <a:lnSpc>
                <a:spcPct val="80000"/>
              </a:lnSpc>
              <a:spcAft>
                <a:spcPts val="0"/>
              </a:spcAft>
              <a:buFont typeface="Arial" panose="020B0604020202020204" pitchFamily="34" charset="0"/>
              <a:buNone/>
              <a:defRPr/>
            </a:pPr>
            <a:r>
              <a:rPr lang="en-US" altLang="zh-CN" sz="2000" b="1" dirty="0"/>
              <a:t>13959238599(M)</a:t>
            </a:r>
          </a:p>
          <a:p>
            <a:pPr marL="0" indent="0" algn="r" eaLnBrk="1" fontAlgn="auto" hangingPunct="1">
              <a:lnSpc>
                <a:spcPct val="80000"/>
              </a:lnSpc>
              <a:spcAft>
                <a:spcPts val="0"/>
              </a:spcAft>
              <a:buFont typeface="Arial" panose="020B0604020202020204" pitchFamily="34" charset="0"/>
              <a:buNone/>
              <a:defRPr/>
            </a:pPr>
            <a:r>
              <a:rPr lang="zh-CN" altLang="en-US" sz="2000" b="1" dirty="0"/>
              <a:t>西部片区</a:t>
            </a:r>
            <a:r>
              <a:rPr lang="en-US" altLang="zh-CN" sz="2000" b="1" dirty="0"/>
              <a:t>1#306</a:t>
            </a:r>
            <a:r>
              <a:rPr lang="zh-CN" altLang="en-US" sz="2000" b="1" dirty="0"/>
              <a:t>（</a:t>
            </a:r>
            <a:r>
              <a:rPr lang="en-US" altLang="zh-CN" sz="2000" b="1" dirty="0"/>
              <a:t>OFFICE</a:t>
            </a:r>
            <a:r>
              <a:rPr lang="zh-CN" altLang="en-US" sz="2000" b="1" dirty="0"/>
              <a:t>）</a:t>
            </a:r>
            <a:endParaRPr lang="en-US" altLang="zh-CN" sz="2000" b="1" dirty="0"/>
          </a:p>
        </p:txBody>
      </p:sp>
    </p:spTree>
  </p:cSld>
  <p:clrMapOvr>
    <a:overrideClrMapping bg1="lt1" tx1="dk1" bg2="lt2" tx2="dk2" accent1="accent1" accent2="accent2" accent3="accent3" accent4="accent4" accent5="accent5" accent6="accent6" hlink="hlink" folHlink="folHlink"/>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idx="10"/>
          </p:nvPr>
        </p:nvSpPr>
        <p:spPr>
          <a:xfrm>
            <a:off x="623392" y="1124744"/>
            <a:ext cx="11089232" cy="5328592"/>
          </a:xfrm>
        </p:spPr>
        <p:txBody>
          <a:bodyPr/>
          <a:lstStyle/>
          <a:p>
            <a:pPr marL="571500" indent="-571500" eaLnBrk="1" hangingPunct="1">
              <a:lnSpc>
                <a:spcPct val="100000"/>
              </a:lnSpc>
              <a:buFont typeface="Wingdings" panose="05000000000000000000" pitchFamily="2" charset="2"/>
              <a:buChar char="n"/>
            </a:pPr>
            <a:r>
              <a:rPr lang="zh-CN" altLang="en-US" sz="2800" dirty="0">
                <a:solidFill>
                  <a:schemeClr val="tx1"/>
                </a:solidFill>
                <a:highlight>
                  <a:srgbClr val="FFFF00"/>
                </a:highlight>
                <a:latin typeface="华文中宋" panose="02010600040101010101" pitchFamily="2" charset="-122"/>
                <a:ea typeface="华文中宋" panose="02010600040101010101" pitchFamily="2" charset="-122"/>
              </a:rPr>
              <a:t>总的来看，体系结构是由结构和功能各异、相互作用的部件集合，按照层次构成的。</a:t>
            </a:r>
            <a:endParaRPr lang="en-US" altLang="zh-CN" sz="2800" dirty="0">
              <a:highlight>
                <a:srgbClr val="FFFF00"/>
              </a:highlight>
              <a:latin typeface="华文中宋" panose="02010600040101010101" pitchFamily="2" charset="-122"/>
              <a:ea typeface="华文中宋" panose="02010600040101010101" pitchFamily="2" charset="-122"/>
            </a:endParaRPr>
          </a:p>
          <a:p>
            <a:pPr marL="571500" indent="-571500" eaLnBrk="1" hangingPunct="1">
              <a:lnSpc>
                <a:spcPct val="100000"/>
              </a:lnSpc>
              <a:buFont typeface="Wingdings" panose="05000000000000000000" pitchFamily="2" charset="2"/>
              <a:buChar char="n"/>
            </a:pPr>
            <a:r>
              <a:rPr lang="en-US" altLang="zh-CN" sz="2800" dirty="0">
                <a:solidFill>
                  <a:schemeClr val="tx1"/>
                </a:solidFill>
                <a:latin typeface="华文中宋" panose="02010600040101010101" pitchFamily="2" charset="-122"/>
                <a:ea typeface="华文中宋" panose="02010600040101010101" pitchFamily="2" charset="-122"/>
              </a:rPr>
              <a:t>SA</a:t>
            </a:r>
            <a:r>
              <a:rPr lang="zh-CN" altLang="en-US" sz="2800" dirty="0">
                <a:solidFill>
                  <a:schemeClr val="tx1"/>
                </a:solidFill>
                <a:latin typeface="华文中宋" panose="02010600040101010101" pitchFamily="2" charset="-122"/>
                <a:ea typeface="华文中宋" panose="02010600040101010101" pitchFamily="2" charset="-122"/>
              </a:rPr>
              <a:t>对</a:t>
            </a:r>
            <a:r>
              <a:rPr lang="en-US" altLang="zh-CN" sz="2800" dirty="0">
                <a:solidFill>
                  <a:schemeClr val="tx1"/>
                </a:solidFill>
                <a:latin typeface="华文中宋" panose="02010600040101010101" pitchFamily="2" charset="-122"/>
                <a:ea typeface="华文中宋" panose="02010600040101010101" pitchFamily="2" charset="-122"/>
              </a:rPr>
              <a:t>SE</a:t>
            </a:r>
            <a:r>
              <a:rPr lang="zh-CN" altLang="en-US" sz="2800" dirty="0">
                <a:solidFill>
                  <a:schemeClr val="tx1"/>
                </a:solidFill>
                <a:latin typeface="华文中宋" panose="02010600040101010101" pitchFamily="2" charset="-122"/>
                <a:ea typeface="华文中宋" panose="02010600040101010101" pitchFamily="2" charset="-122"/>
              </a:rPr>
              <a:t>的贡献</a:t>
            </a:r>
            <a:endParaRPr lang="en-US" altLang="zh-CN" sz="280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开发团队的组织结构；</a:t>
            </a:r>
          </a:p>
          <a:p>
            <a:pPr lvl="1" eaLnBrk="1" hangingPunct="1">
              <a:lnSpc>
                <a:spcPct val="10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捕获需求；</a:t>
            </a:r>
          </a:p>
          <a:p>
            <a:pPr lvl="1" eaLnBrk="1" hangingPunct="1">
              <a:lnSpc>
                <a:spcPct val="10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设计方案的选择；</a:t>
            </a:r>
          </a:p>
          <a:p>
            <a:pPr lvl="1" eaLnBrk="1" hangingPunct="1">
              <a:lnSpc>
                <a:spcPct val="10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分析和描述复杂系统的高层属性；</a:t>
            </a:r>
          </a:p>
          <a:p>
            <a:pPr lvl="1" eaLnBrk="1" hangingPunct="1">
              <a:lnSpc>
                <a:spcPct val="10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人员交流；</a:t>
            </a:r>
          </a:p>
          <a:p>
            <a:pPr lvl="1" eaLnBrk="1" hangingPunct="1">
              <a:lnSpc>
                <a:spcPct val="10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技术进步；</a:t>
            </a:r>
          </a:p>
          <a:p>
            <a:pPr lvl="1" eaLnBrk="1" hangingPunct="1">
              <a:lnSpc>
                <a:spcPct val="90000"/>
              </a:lnSpc>
              <a:buFont typeface="Wingdings" panose="05000000000000000000" pitchFamily="2" charset="2"/>
              <a:buChar char="u"/>
            </a:pPr>
            <a:r>
              <a:rPr lang="en-US" altLang="zh-CN" sz="2000" dirty="0">
                <a:latin typeface="华文中宋" panose="02010600040101010101" pitchFamily="2" charset="-122"/>
                <a:ea typeface="华文中宋" panose="02010600040101010101" pitchFamily="2" charset="-122"/>
              </a:rPr>
              <a:t>……</a:t>
            </a:r>
          </a:p>
          <a:p>
            <a:pPr marL="571500" indent="-571500" eaLnBrk="1" hangingPunct="1">
              <a:lnSpc>
                <a:spcPct val="90000"/>
              </a:lnSpc>
              <a:buFont typeface="Arial" panose="020B0604020202020204" pitchFamily="34" charset="0"/>
              <a:buChar char="•"/>
            </a:pPr>
            <a:endParaRPr lang="en-US" altLang="zh-CN" dirty="0"/>
          </a:p>
        </p:txBody>
      </p:sp>
      <p:sp>
        <p:nvSpPr>
          <p:cNvPr id="7" name="内容占位符 2"/>
          <p:cNvSpPr>
            <a:spLocks noGrp="1"/>
          </p:cNvSpPr>
          <p:nvPr>
            <p:ph idx="10"/>
          </p:nvPr>
        </p:nvSpPr>
        <p:spPr>
          <a:xfrm>
            <a:off x="504056" y="258982"/>
            <a:ext cx="8976320" cy="667156"/>
          </a:xfrm>
        </p:spPr>
        <p:txBody>
          <a:bodyPr/>
          <a:lstStyle/>
          <a:p>
            <a:r>
              <a:rPr lang="en-US" altLang="zh-CN" dirty="0">
                <a:latin typeface="宋体" panose="02010600030101010101" pitchFamily="2" charset="-122"/>
              </a:rPr>
              <a:t>§1.1 </a:t>
            </a:r>
            <a:r>
              <a:rPr lang="zh-CN" altLang="en-US" dirty="0"/>
              <a:t>软件体系结构的发展</a:t>
            </a:r>
          </a:p>
        </p:txBody>
      </p:sp>
    </p:spTree>
    <p:extLst>
      <p:ext uri="{BB962C8B-B14F-4D97-AF65-F5344CB8AC3E}">
        <p14:creationId xmlns:p14="http://schemas.microsoft.com/office/powerpoint/2010/main" val="322754549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7" name="Rectangle 2"/>
          <p:cNvSpPr txBox="1">
            <a:spLocks noChangeArrowheads="1"/>
          </p:cNvSpPr>
          <p:nvPr/>
        </p:nvSpPr>
        <p:spPr>
          <a:xfrm>
            <a:off x="504056" y="1268760"/>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8" name="Rectangle 3"/>
          <p:cNvSpPr txBox="1">
            <a:spLocks noChangeArrowheads="1"/>
          </p:cNvSpPr>
          <p:nvPr/>
        </p:nvSpPr>
        <p:spPr>
          <a:xfrm>
            <a:off x="695400" y="1268760"/>
            <a:ext cx="10945216"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dirty="0">
                <a:solidFill>
                  <a:srgbClr val="A61D38"/>
                </a:solidFill>
                <a:latin typeface="黑体" panose="02010609060101010101" pitchFamily="49" charset="-122"/>
                <a:ea typeface="黑体" panose="02010609060101010101" pitchFamily="49" charset="-122"/>
                <a:cs typeface="Times New Roman" pitchFamily="18" charset="0"/>
              </a:rPr>
              <a:t>开发团队的组织结构</a:t>
            </a:r>
            <a:endParaRPr lang="en-US" altLang="zh-CN" kern="0" dirty="0"/>
          </a:p>
          <a:p>
            <a:pPr lvl="1" eaLnBrk="1" hangingPunct="1">
              <a:lnSpc>
                <a:spcPct val="30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按体系结构设计出的组件，划分开发小组；</a:t>
            </a:r>
          </a:p>
          <a:p>
            <a:pPr lvl="1" eaLnBrk="1" hangingPunct="1">
              <a:lnSpc>
                <a:spcPct val="30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构建新的类似系统时，每个小组贡献自己的组件。</a:t>
            </a:r>
          </a:p>
        </p:txBody>
      </p:sp>
    </p:spTree>
    <p:extLst>
      <p:ext uri="{BB962C8B-B14F-4D97-AF65-F5344CB8AC3E}">
        <p14:creationId xmlns:p14="http://schemas.microsoft.com/office/powerpoint/2010/main" val="237024206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8461" y="188640"/>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9" name="Rectangle 3"/>
          <p:cNvSpPr txBox="1">
            <a:spLocks noChangeArrowheads="1"/>
          </p:cNvSpPr>
          <p:nvPr/>
        </p:nvSpPr>
        <p:spPr>
          <a:xfrm>
            <a:off x="695400" y="1268760"/>
            <a:ext cx="11060147" cy="4958011"/>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dirty="0">
                <a:solidFill>
                  <a:srgbClr val="A61D38"/>
                </a:solidFill>
                <a:latin typeface="黑体" panose="02010609060101010101" pitchFamily="49" charset="-122"/>
                <a:ea typeface="黑体" panose="02010609060101010101" pitchFamily="49" charset="-122"/>
                <a:cs typeface="Times New Roman" pitchFamily="18" charset="0"/>
              </a:rPr>
              <a:t>捕获需求</a:t>
            </a:r>
            <a:endParaRPr lang="en-US" altLang="zh-CN" sz="3200" b="1" dirty="0">
              <a:solidFill>
                <a:srgbClr val="A61D38"/>
              </a:solidFill>
              <a:latin typeface="黑体" panose="02010609060101010101" pitchFamily="49" charset="-122"/>
              <a:ea typeface="黑体" panose="02010609060101010101" pitchFamily="49" charset="-122"/>
              <a:cs typeface="Times New Roman" pitchFamily="18" charset="0"/>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软件相似性存在否？</a:t>
            </a:r>
            <a:endParaRPr lang="en-US" altLang="zh-CN" sz="2800" kern="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通过对相似系统的总结、吸收，更利于理解新的相似系统的需求；</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用户在旧系统基础上提出新需求。</a:t>
            </a:r>
          </a:p>
        </p:txBody>
      </p:sp>
    </p:spTree>
    <p:extLst>
      <p:ext uri="{BB962C8B-B14F-4D97-AF65-F5344CB8AC3E}">
        <p14:creationId xmlns:p14="http://schemas.microsoft.com/office/powerpoint/2010/main" val="41504884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8" name="Rectangle 2"/>
          <p:cNvSpPr txBox="1">
            <a:spLocks noChangeArrowheads="1"/>
          </p:cNvSpPr>
          <p:nvPr/>
        </p:nvSpPr>
        <p:spPr>
          <a:xfrm>
            <a:off x="504056" y="1196752"/>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9" name="Rectangle 3"/>
          <p:cNvSpPr txBox="1">
            <a:spLocks noChangeArrowheads="1"/>
          </p:cNvSpPr>
          <p:nvPr/>
        </p:nvSpPr>
        <p:spPr>
          <a:xfrm>
            <a:off x="623392" y="1412776"/>
            <a:ext cx="10657184"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dirty="0">
                <a:solidFill>
                  <a:srgbClr val="A61D38"/>
                </a:solidFill>
                <a:latin typeface="黑体" panose="02010609060101010101" pitchFamily="49" charset="-122"/>
                <a:ea typeface="黑体" panose="02010609060101010101" pitchFamily="49" charset="-122"/>
                <a:cs typeface="Times New Roman" pitchFamily="18" charset="0"/>
              </a:rPr>
              <a:t>设计方案的选择</a:t>
            </a:r>
            <a:endParaRPr lang="en-US" altLang="zh-CN" sz="3200" b="1" dirty="0">
              <a:solidFill>
                <a:srgbClr val="A61D38"/>
              </a:solidFill>
              <a:latin typeface="黑体" panose="02010609060101010101" pitchFamily="49" charset="-122"/>
              <a:ea typeface="黑体" panose="02010609060101010101" pitchFamily="49" charset="-122"/>
              <a:cs typeface="Times New Roman" pitchFamily="18" charset="0"/>
            </a:endParaRPr>
          </a:p>
          <a:p>
            <a:pPr lvl="1" eaLnBrk="1" hangingPunct="1">
              <a:lnSpc>
                <a:spcPct val="150000"/>
              </a:lnSpc>
              <a:buFont typeface="Wingdings" panose="05000000000000000000" pitchFamily="2" charset="2"/>
              <a:buChar char="u"/>
            </a:pPr>
            <a:r>
              <a:rPr lang="zh-CN" altLang="en-US" sz="2800" kern="0" dirty="0">
                <a:highlight>
                  <a:srgbClr val="FFFF00"/>
                </a:highlight>
                <a:latin typeface="华文中宋" panose="02010600040101010101" pitchFamily="2" charset="-122"/>
                <a:ea typeface="华文中宋" panose="02010600040101010101" pitchFamily="2" charset="-122"/>
              </a:rPr>
              <a:t>设计是一种不断生成目标和备选方案的过程；</a:t>
            </a:r>
            <a:endParaRPr lang="en-US" altLang="zh-CN" sz="2800" kern="0" dirty="0">
              <a:highlight>
                <a:srgbClr val="FFFF00"/>
              </a:highlight>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有众多已有体系结构供参考；</a:t>
            </a:r>
            <a:endParaRPr lang="en-US" altLang="zh-CN" sz="2800" kern="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通过对体系结构的度量，可知哪种体系结构最有效。</a:t>
            </a:r>
          </a:p>
        </p:txBody>
      </p:sp>
    </p:spTree>
    <p:extLst>
      <p:ext uri="{BB962C8B-B14F-4D97-AF65-F5344CB8AC3E}">
        <p14:creationId xmlns:p14="http://schemas.microsoft.com/office/powerpoint/2010/main" val="110756342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7" name="Rectangle 2"/>
          <p:cNvSpPr txBox="1">
            <a:spLocks noChangeArrowheads="1"/>
          </p:cNvSpPr>
          <p:nvPr/>
        </p:nvSpPr>
        <p:spPr>
          <a:xfrm>
            <a:off x="457200" y="1033859"/>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sz="4000" kern="0" dirty="0"/>
          </a:p>
        </p:txBody>
      </p:sp>
      <p:sp>
        <p:nvSpPr>
          <p:cNvPr id="8" name="Rectangle 3"/>
          <p:cNvSpPr txBox="1">
            <a:spLocks noChangeArrowheads="1"/>
          </p:cNvSpPr>
          <p:nvPr/>
        </p:nvSpPr>
        <p:spPr>
          <a:xfrm>
            <a:off x="623392" y="1340768"/>
            <a:ext cx="10873208"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dirty="0">
                <a:solidFill>
                  <a:srgbClr val="A61D38"/>
                </a:solidFill>
                <a:latin typeface="黑体" panose="02010609060101010101" pitchFamily="49" charset="-122"/>
                <a:ea typeface="黑体" panose="02010609060101010101" pitchFamily="49" charset="-122"/>
                <a:cs typeface="Times New Roman" pitchFamily="18" charset="0"/>
              </a:rPr>
              <a:t>分析和描述复杂系统的高层属性，方便人员交流</a:t>
            </a:r>
            <a:endParaRPr lang="en-US" altLang="zh-CN" kern="0" dirty="0"/>
          </a:p>
          <a:p>
            <a:pPr lvl="1" indent="0" eaLnBrk="1" hangingPunct="1">
              <a:lnSpc>
                <a:spcPct val="200000"/>
              </a:lnSpc>
              <a:spcBef>
                <a:spcPts val="0"/>
              </a:spcBef>
              <a:spcAft>
                <a:spcPts val="0"/>
              </a:spcAft>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cs typeface="+mn-cs"/>
              </a:rPr>
              <a:t>知道了采用的体系结构，也就知道了此系统有何优缺点；</a:t>
            </a:r>
            <a:endParaRPr lang="en-US" altLang="zh-CN" sz="2800" kern="0" dirty="0">
              <a:latin typeface="华文中宋" panose="02010600040101010101" pitchFamily="2" charset="-122"/>
              <a:ea typeface="华文中宋" panose="02010600040101010101" pitchFamily="2" charset="-122"/>
              <a:cs typeface="+mn-cs"/>
            </a:endParaRPr>
          </a:p>
          <a:p>
            <a:pPr marL="1600142" lvl="2" indent="-457200" eaLnBrk="1" hangingPunct="1">
              <a:lnSpc>
                <a:spcPct val="200000"/>
              </a:lnSpc>
              <a:spcBef>
                <a:spcPts val="0"/>
              </a:spcBef>
              <a:spcAft>
                <a:spcPts val="0"/>
              </a:spcAft>
              <a:buFont typeface="Wingdings" panose="05000000000000000000" pitchFamily="2" charset="2"/>
              <a:buChar char="l"/>
            </a:pPr>
            <a:r>
              <a:rPr lang="en-US" altLang="zh-CN" sz="2800" kern="0" dirty="0">
                <a:latin typeface="华文中宋" panose="02010600040101010101" pitchFamily="2" charset="-122"/>
                <a:ea typeface="华文中宋" panose="02010600040101010101" pitchFamily="2" charset="-122"/>
              </a:rPr>
              <a:t>B /S ;C / S ; MVC ; </a:t>
            </a:r>
            <a:r>
              <a:rPr lang="en-US" altLang="zh-CN" sz="2800" kern="0" dirty="0" err="1">
                <a:latin typeface="华文中宋" panose="02010600040101010101" pitchFamily="2" charset="-122"/>
                <a:ea typeface="华文中宋" panose="02010600040101010101" pitchFamily="2" charset="-122"/>
              </a:rPr>
              <a:t>Singletong</a:t>
            </a:r>
            <a:endParaRPr lang="zh-CN" altLang="en-US" sz="2800" kern="0" dirty="0">
              <a:latin typeface="华文中宋" panose="02010600040101010101" pitchFamily="2" charset="-122"/>
              <a:ea typeface="华文中宋" panose="02010600040101010101" pitchFamily="2" charset="-122"/>
              <a:cs typeface="+mn-cs"/>
            </a:endParaRPr>
          </a:p>
          <a:p>
            <a:pPr lvl="1" indent="0" eaLnBrk="1" hangingPunct="1">
              <a:lnSpc>
                <a:spcPct val="200000"/>
              </a:lnSpc>
              <a:spcBef>
                <a:spcPts val="0"/>
              </a:spcBef>
              <a:spcAft>
                <a:spcPts val="0"/>
              </a:spcAft>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cs typeface="+mn-cs"/>
              </a:rPr>
              <a:t>对体系结构的命名，使交流变得简单。</a:t>
            </a:r>
          </a:p>
        </p:txBody>
      </p:sp>
    </p:spTree>
    <p:extLst>
      <p:ext uri="{BB962C8B-B14F-4D97-AF65-F5344CB8AC3E}">
        <p14:creationId xmlns:p14="http://schemas.microsoft.com/office/powerpoint/2010/main" val="152809543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7" name="Rectangle 2"/>
          <p:cNvSpPr txBox="1">
            <a:spLocks noChangeArrowheads="1"/>
          </p:cNvSpPr>
          <p:nvPr/>
        </p:nvSpPr>
        <p:spPr>
          <a:xfrm>
            <a:off x="526333" y="926138"/>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8" name="Rectangle 3"/>
          <p:cNvSpPr txBox="1">
            <a:spLocks noChangeArrowheads="1"/>
          </p:cNvSpPr>
          <p:nvPr/>
        </p:nvSpPr>
        <p:spPr>
          <a:xfrm>
            <a:off x="642263" y="1101484"/>
            <a:ext cx="10999604" cy="5760640"/>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dirty="0">
                <a:solidFill>
                  <a:srgbClr val="A61D38"/>
                </a:solidFill>
                <a:latin typeface="黑体" panose="02010609060101010101" pitchFamily="49" charset="-122"/>
                <a:ea typeface="黑体" panose="02010609060101010101" pitchFamily="49" charset="-122"/>
                <a:cs typeface="Times New Roman" pitchFamily="18" charset="0"/>
              </a:rPr>
              <a:t>技术进步</a:t>
            </a:r>
            <a:endParaRPr lang="en-US" altLang="zh-CN" sz="3200" b="1" dirty="0">
              <a:solidFill>
                <a:srgbClr val="A61D38"/>
              </a:solidFill>
              <a:latin typeface="黑体" panose="02010609060101010101" pitchFamily="49" charset="-122"/>
              <a:ea typeface="黑体" panose="02010609060101010101" pitchFamily="49" charset="-122"/>
              <a:cs typeface="Times New Roman" pitchFamily="18" charset="0"/>
            </a:endParaRPr>
          </a:p>
          <a:p>
            <a:pPr lvl="1" eaLnBrk="1" hangingPunct="1">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技术和方法的关系；</a:t>
            </a:r>
            <a:endParaRPr lang="en-US" altLang="zh-CN" sz="2800" kern="0" dirty="0">
              <a:latin typeface="华文中宋" panose="02010600040101010101" pitchFamily="2" charset="-122"/>
              <a:ea typeface="华文中宋" panose="02010600040101010101" pitchFamily="2" charset="-122"/>
            </a:endParaRPr>
          </a:p>
          <a:p>
            <a:pPr lvl="1" eaLnBrk="1" hangingPunct="1">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每个新的体系结构的诞生，都给技术的进步带来深远影响：</a:t>
            </a:r>
          </a:p>
          <a:p>
            <a:pPr lvl="2" eaLnBrk="1" hangingPunct="1"/>
            <a:r>
              <a:rPr lang="en-US" altLang="zh-CN" sz="2800" kern="0" dirty="0">
                <a:ea typeface="华文中宋" panose="02010600040101010101" pitchFamily="2" charset="-122"/>
                <a:cs typeface="Times New Roman" panose="02020603050405020304" pitchFamily="18" charset="0"/>
              </a:rPr>
              <a:t>WWW</a:t>
            </a:r>
          </a:p>
          <a:p>
            <a:pPr lvl="2" eaLnBrk="1" hangingPunct="1"/>
            <a:r>
              <a:rPr lang="en-US" altLang="zh-CN" sz="2800" kern="0" dirty="0">
                <a:ea typeface="华文中宋" panose="02010600040101010101" pitchFamily="2" charset="-122"/>
                <a:cs typeface="Times New Roman" panose="02020603050405020304" pitchFamily="18" charset="0"/>
              </a:rPr>
              <a:t>CORBA</a:t>
            </a:r>
          </a:p>
          <a:p>
            <a:pPr lvl="2" eaLnBrk="1" hangingPunct="1"/>
            <a:r>
              <a:rPr lang="en-US" altLang="zh-CN" sz="2800" kern="0" dirty="0">
                <a:ea typeface="华文中宋" panose="02010600040101010101" pitchFamily="2" charset="-122"/>
                <a:cs typeface="Times New Roman" panose="02020603050405020304" pitchFamily="18" charset="0"/>
              </a:rPr>
              <a:t>AJAX</a:t>
            </a:r>
          </a:p>
          <a:p>
            <a:pPr lvl="2" eaLnBrk="1" hangingPunct="1"/>
            <a:r>
              <a:rPr lang="en-US" altLang="zh-CN" sz="2800" kern="0" dirty="0" err="1">
                <a:ea typeface="华文中宋" panose="02010600040101010101" pitchFamily="2" charset="-122"/>
                <a:cs typeface="Times New Roman" panose="02020603050405020304" pitchFamily="18" charset="0"/>
              </a:rPr>
              <a:t>JavaEE</a:t>
            </a:r>
            <a:endParaRPr lang="en-US" altLang="zh-CN" sz="2800" kern="0" dirty="0">
              <a:ea typeface="华文中宋" panose="02010600040101010101" pitchFamily="2" charset="-122"/>
              <a:cs typeface="Times New Roman" panose="02020603050405020304" pitchFamily="18" charset="0"/>
            </a:endParaRPr>
          </a:p>
          <a:p>
            <a:pPr lvl="2" eaLnBrk="1" hangingPunct="1"/>
            <a:r>
              <a:rPr lang="en-US" altLang="zh-CN" sz="2800" kern="0" dirty="0">
                <a:ea typeface="华文中宋" panose="02010600040101010101" pitchFamily="2" charset="-122"/>
                <a:cs typeface="Times New Roman" panose="02020603050405020304" pitchFamily="18" charset="0"/>
              </a:rPr>
              <a:t>.NET</a:t>
            </a:r>
          </a:p>
          <a:p>
            <a:pPr lvl="2" eaLnBrk="1" hangingPunct="1"/>
            <a:r>
              <a:rPr lang="en-US" altLang="zh-CN" sz="2800" kern="0" dirty="0">
                <a:ea typeface="华文中宋" panose="02010600040101010101" pitchFamily="2" charset="-122"/>
                <a:cs typeface="Times New Roman" panose="02020603050405020304" pitchFamily="18" charset="0"/>
              </a:rPr>
              <a:t>MVC</a:t>
            </a:r>
          </a:p>
          <a:p>
            <a:pPr lvl="2" eaLnBrk="1" hangingPunct="1"/>
            <a:r>
              <a:rPr lang="en-US" altLang="zh-CN" sz="2800" kern="0" dirty="0">
                <a:latin typeface="Times New Roman" panose="02020603050405020304" pitchFamily="18" charset="0"/>
                <a:ea typeface="华文中宋"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111067690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7" name="Rectangle 2"/>
          <p:cNvSpPr txBox="1">
            <a:spLocks noChangeArrowheads="1"/>
          </p:cNvSpPr>
          <p:nvPr/>
        </p:nvSpPr>
        <p:spPr>
          <a:xfrm>
            <a:off x="767408" y="1067062"/>
            <a:ext cx="4104456"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457200" indent="-457200" eaLnBrk="1" hangingPunct="1">
              <a:buFont typeface="Wingdings" panose="05000000000000000000" pitchFamily="2" charset="2"/>
              <a:buChar char="n"/>
            </a:pPr>
            <a:r>
              <a:rPr lang="en-US" altLang="zh-CN" kern="0" dirty="0"/>
              <a:t>SE</a:t>
            </a:r>
            <a:r>
              <a:rPr lang="zh-CN" altLang="en-US" kern="0" dirty="0"/>
              <a:t>的目标是什么？</a:t>
            </a:r>
          </a:p>
        </p:txBody>
      </p:sp>
      <p:sp>
        <p:nvSpPr>
          <p:cNvPr id="8" name="WordArt 3"/>
          <p:cNvSpPr>
            <a:spLocks noChangeArrowheads="1" noChangeShapeType="1" noTextEdit="1"/>
          </p:cNvSpPr>
          <p:nvPr/>
        </p:nvSpPr>
        <p:spPr bwMode="auto">
          <a:xfrm>
            <a:off x="1271588" y="1988840"/>
            <a:ext cx="10009112" cy="4249341"/>
          </a:xfrm>
          <a:prstGeom prst="rect">
            <a:avLst/>
          </a:prstGeom>
        </p:spPr>
        <p:txBody>
          <a:bodyPr wrap="none" fromWordArt="1">
            <a:prstTxWarp prst="textPlain">
              <a:avLst>
                <a:gd name="adj" fmla="val 50000"/>
              </a:avLst>
            </a:prstTxWarp>
          </a:bodyPr>
          <a:lstStyle/>
          <a:p>
            <a:pPr algn="ctr"/>
            <a:r>
              <a:rPr lang="zh-CN" altLang="en-US" sz="9600" b="1" kern="10" dirty="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atin typeface="华文隶书" panose="02010800040101010101" pitchFamily="2" charset="-122"/>
                <a:ea typeface="华文隶书" panose="02010800040101010101" pitchFamily="2" charset="-122"/>
              </a:rPr>
              <a:t>软件质量</a:t>
            </a:r>
          </a:p>
        </p:txBody>
      </p:sp>
    </p:spTree>
    <p:extLst>
      <p:ext uri="{BB962C8B-B14F-4D97-AF65-F5344CB8AC3E}">
        <p14:creationId xmlns:p14="http://schemas.microsoft.com/office/powerpoint/2010/main" val="20759591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4" name="Rectangle 3"/>
          <p:cNvSpPr txBox="1">
            <a:spLocks noChangeArrowheads="1"/>
          </p:cNvSpPr>
          <p:nvPr/>
        </p:nvSpPr>
        <p:spPr>
          <a:xfrm>
            <a:off x="695400" y="1268760"/>
            <a:ext cx="11032682"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600" b="1" dirty="0">
                <a:solidFill>
                  <a:srgbClr val="A61D38"/>
                </a:solidFill>
                <a:latin typeface="黑体" panose="02010609060101010101" pitchFamily="49" charset="-122"/>
                <a:ea typeface="黑体" panose="02010609060101010101" pitchFamily="49" charset="-122"/>
                <a:cs typeface="Times New Roman" pitchFamily="18" charset="0"/>
              </a:rPr>
              <a:t>软件质量</a:t>
            </a:r>
            <a:endParaRPr lang="en-US" altLang="zh-CN" sz="3600" b="1" dirty="0">
              <a:solidFill>
                <a:srgbClr val="A61D38"/>
              </a:solidFill>
              <a:latin typeface="黑体" panose="02010609060101010101" pitchFamily="49" charset="-122"/>
              <a:ea typeface="黑体" panose="02010609060101010101" pitchFamily="49" charset="-122"/>
              <a:cs typeface="Times New Roman" pitchFamily="18" charset="0"/>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运行时质量；</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非运行时质量；</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体系结构质量。</a:t>
            </a:r>
          </a:p>
        </p:txBody>
      </p:sp>
    </p:spTree>
    <p:extLst>
      <p:ext uri="{BB962C8B-B14F-4D97-AF65-F5344CB8AC3E}">
        <p14:creationId xmlns:p14="http://schemas.microsoft.com/office/powerpoint/2010/main" val="88702177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57200" y="889843"/>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457200" indent="-457200" eaLnBrk="1" hangingPunct="1">
              <a:buFont typeface="Arial" panose="020B0604020202020204" pitchFamily="34" charset="0"/>
              <a:buChar char="•"/>
            </a:pPr>
            <a:endParaRPr lang="zh-CN" altLang="en-US" kern="0" dirty="0"/>
          </a:p>
        </p:txBody>
      </p:sp>
      <p:sp>
        <p:nvSpPr>
          <p:cNvPr id="4" name="Rectangle 3"/>
          <p:cNvSpPr txBox="1">
            <a:spLocks noChangeArrowheads="1"/>
          </p:cNvSpPr>
          <p:nvPr/>
        </p:nvSpPr>
        <p:spPr>
          <a:xfrm>
            <a:off x="695400" y="1268760"/>
            <a:ext cx="10801200" cy="5400600"/>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600" b="1" dirty="0">
                <a:solidFill>
                  <a:srgbClr val="A61D38"/>
                </a:solidFill>
                <a:latin typeface="黑体" panose="02010609060101010101" pitchFamily="49" charset="-122"/>
                <a:ea typeface="黑体" panose="02010609060101010101" pitchFamily="49" charset="-122"/>
                <a:cs typeface="Times New Roman" pitchFamily="18" charset="0"/>
              </a:rPr>
              <a:t>通过观察可以得知的质量</a:t>
            </a:r>
            <a:endParaRPr lang="en-US" altLang="zh-CN" sz="3600" b="1" dirty="0">
              <a:solidFill>
                <a:srgbClr val="A61D38"/>
              </a:solidFill>
              <a:latin typeface="黑体" panose="02010609060101010101" pitchFamily="49" charset="-122"/>
              <a:ea typeface="黑体" panose="02010609060101010101" pitchFamily="49" charset="-122"/>
              <a:cs typeface="Times New Roman" pitchFamily="18" charset="0"/>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它是否在做你所期望的事情？</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它用起来方便吗？</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计算结果正确吗？</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算了多久？</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它多久崩溃或者停止工作一次？</a:t>
            </a:r>
            <a:endParaRPr lang="en-US" altLang="zh-CN" sz="2800" kern="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en-US" altLang="zh-CN" sz="2800" kern="0" dirty="0">
                <a:latin typeface="华文中宋" panose="02010600040101010101" pitchFamily="2" charset="-122"/>
                <a:ea typeface="华文中宋" panose="02010600040101010101" pitchFamily="2" charset="-122"/>
              </a:rPr>
              <a:t>……</a:t>
            </a:r>
            <a:endParaRPr lang="zh-CN" altLang="en-US" sz="2800" kern="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57851541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57200" y="889843"/>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4" name="Rectangle 3"/>
          <p:cNvSpPr txBox="1">
            <a:spLocks noChangeArrowheads="1"/>
          </p:cNvSpPr>
          <p:nvPr/>
        </p:nvSpPr>
        <p:spPr>
          <a:xfrm>
            <a:off x="623392" y="1340768"/>
            <a:ext cx="10657184"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600" b="1" dirty="0">
                <a:solidFill>
                  <a:srgbClr val="A61D38"/>
                </a:solidFill>
                <a:latin typeface="黑体" panose="02010609060101010101" pitchFamily="49" charset="-122"/>
                <a:ea typeface="黑体" panose="02010609060101010101" pitchFamily="49" charset="-122"/>
                <a:cs typeface="Times New Roman" pitchFamily="18" charset="0"/>
              </a:rPr>
              <a:t>通过观察</a:t>
            </a:r>
            <a:r>
              <a:rPr lang="zh-CN" altLang="en-US" sz="3600" b="1" dirty="0">
                <a:latin typeface="黑体" panose="02010609060101010101" pitchFamily="49" charset="-122"/>
                <a:ea typeface="黑体" panose="02010609060101010101" pitchFamily="49" charset="-122"/>
                <a:cs typeface="Times New Roman" pitchFamily="18" charset="0"/>
              </a:rPr>
              <a:t>不</a:t>
            </a:r>
            <a:r>
              <a:rPr lang="zh-CN" altLang="en-US" sz="3600" b="1" dirty="0">
                <a:solidFill>
                  <a:srgbClr val="A61D38"/>
                </a:solidFill>
                <a:latin typeface="黑体" panose="02010609060101010101" pitchFamily="49" charset="-122"/>
                <a:ea typeface="黑体" panose="02010609060101010101" pitchFamily="49" charset="-122"/>
                <a:cs typeface="Times New Roman" pitchFamily="18" charset="0"/>
              </a:rPr>
              <a:t>能得知的质量</a:t>
            </a:r>
            <a:endParaRPr lang="en-US" altLang="zh-CN" sz="3600" b="1" dirty="0">
              <a:solidFill>
                <a:srgbClr val="A61D38"/>
              </a:solidFill>
              <a:latin typeface="黑体" panose="02010609060101010101" pitchFamily="49" charset="-122"/>
              <a:ea typeface="黑体" panose="02010609060101010101" pitchFamily="49" charset="-122"/>
              <a:cs typeface="Times New Roman" pitchFamily="18" charset="0"/>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这个系统开发了多久？</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被测试了多久？</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被集成了多久？</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它的成本是多少？</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很容易修改吗？</a:t>
            </a:r>
            <a:endParaRPr lang="en-US" altLang="zh-CN" sz="2800" kern="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en-US" altLang="zh-CN" sz="2800" kern="0" dirty="0">
                <a:latin typeface="华文中宋" panose="02010600040101010101" pitchFamily="2" charset="-122"/>
                <a:ea typeface="华文中宋" panose="02010600040101010101" pitchFamily="2" charset="-122"/>
              </a:rPr>
              <a:t>……</a:t>
            </a:r>
            <a:endParaRPr lang="zh-CN" altLang="en-US" sz="2800" kern="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57627023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882516" y="2554433"/>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101111" y="2983068"/>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495600" y="2373779"/>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500519" y="2821501"/>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00518" y="327833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dirty="0">
                <a:solidFill>
                  <a:srgbClr val="324A7A"/>
                </a:solidFill>
                <a:latin typeface="华文楷体" panose="02010600040101010101" pitchFamily="2" charset="-122"/>
                <a:ea typeface="华文楷体" panose="02010600040101010101" pitchFamily="2" charset="-122"/>
              </a:rPr>
              <a:t>人月神话</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499261" y="373099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324A7A"/>
                </a:solidFill>
                <a:latin typeface="华文楷体" panose="02010600040101010101" pitchFamily="2" charset="-122"/>
                <a:ea typeface="华文楷体" panose="02010600040101010101" pitchFamily="2" charset="-122"/>
              </a:rPr>
              <a:t>设计模式</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495600" y="4192227"/>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324A7A"/>
                </a:solidFill>
                <a:latin typeface="Times New Roman" panose="02020603050405020304" pitchFamily="18" charset="0"/>
                <a:ea typeface="微软雅黑" panose="020B0503020204020204" pitchFamily="34" charset="-122"/>
                <a:cs typeface="Times New Roman" panose="02020603050405020304" pitchFamily="18" charset="0"/>
              </a:rPr>
              <a:t> World with software</a:t>
            </a:r>
            <a:endPar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2EF6748F-B443-4B6F-B2B1-4CCE548CBE8A}"/>
              </a:ext>
            </a:extLst>
          </p:cNvPr>
          <p:cNvSpPr txBox="1"/>
          <p:nvPr/>
        </p:nvSpPr>
        <p:spPr>
          <a:xfrm>
            <a:off x="2495600" y="1916832"/>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三次数学危机</a:t>
            </a:r>
          </a:p>
        </p:txBody>
      </p:sp>
    </p:spTree>
    <p:extLst>
      <p:ext uri="{BB962C8B-B14F-4D97-AF65-F5344CB8AC3E}">
        <p14:creationId xmlns:p14="http://schemas.microsoft.com/office/powerpoint/2010/main" val="15589915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57200" y="817835"/>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4" name="Rectangle 3"/>
          <p:cNvSpPr txBox="1">
            <a:spLocks noChangeArrowheads="1"/>
          </p:cNvSpPr>
          <p:nvPr/>
        </p:nvSpPr>
        <p:spPr>
          <a:xfrm>
            <a:off x="695400" y="1124744"/>
            <a:ext cx="11039400" cy="5256584"/>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600" b="1" dirty="0">
                <a:solidFill>
                  <a:srgbClr val="A61D38"/>
                </a:solidFill>
                <a:latin typeface="黑体" panose="02010609060101010101" pitchFamily="49" charset="-122"/>
                <a:ea typeface="黑体" panose="02010609060101010101" pitchFamily="49" charset="-122"/>
                <a:cs typeface="Times New Roman" pitchFamily="18" charset="0"/>
              </a:rPr>
              <a:t>软件质量</a:t>
            </a:r>
            <a:endParaRPr lang="en-US" altLang="zh-CN" sz="3600" b="1" dirty="0">
              <a:solidFill>
                <a:srgbClr val="A61D38"/>
              </a:solidFill>
              <a:latin typeface="黑体" panose="02010609060101010101" pitchFamily="49" charset="-122"/>
              <a:ea typeface="黑体" panose="02010609060101010101" pitchFamily="49" charset="-122"/>
              <a:cs typeface="Times New Roman" pitchFamily="18" charset="0"/>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了解了一个方面的质量，并不能对你了解其他方面的质量有多大帮助；</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但，如果改变结构从而提高一个质量，经常会影响其它质量；</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体系结构的选择极大地影响软件质量，但并不能影响所有的质量；</a:t>
            </a:r>
          </a:p>
          <a:p>
            <a:pPr lvl="1" eaLnBrk="1" hangingPunct="1">
              <a:lnSpc>
                <a:spcPct val="150000"/>
              </a:lnSpc>
              <a:buFont typeface="Wingdings" panose="05000000000000000000" pitchFamily="2" charset="2"/>
              <a:buChar char="u"/>
            </a:pPr>
            <a:r>
              <a:rPr lang="zh-CN" altLang="en-US" sz="2800" kern="0" dirty="0">
                <a:solidFill>
                  <a:srgbClr val="C00000"/>
                </a:solidFill>
                <a:highlight>
                  <a:srgbClr val="FFFF00"/>
                </a:highlight>
                <a:latin typeface="华文中宋" panose="02010600040101010101" pitchFamily="2" charset="-122"/>
                <a:ea typeface="华文中宋" panose="02010600040101010101" pitchFamily="2" charset="-122"/>
              </a:rPr>
              <a:t>体系结构只为获得某个质量创造条件，但并不能保证肯定获得。</a:t>
            </a:r>
            <a:endParaRPr lang="en-US" altLang="zh-CN" sz="2800" kern="0" dirty="0">
              <a:solidFill>
                <a:srgbClr val="C00000"/>
              </a:solidFill>
              <a:highlight>
                <a:srgbClr val="FFFF00"/>
              </a:highlight>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800" kern="0" dirty="0">
                <a:solidFill>
                  <a:srgbClr val="C00000"/>
                </a:solidFill>
                <a:latin typeface="华文中宋" panose="02010600040101010101" pitchFamily="2" charset="-122"/>
                <a:ea typeface="华文中宋" panose="02010600040101010101" pitchFamily="2" charset="-122"/>
              </a:rPr>
              <a:t>软件的质量属性？</a:t>
            </a:r>
          </a:p>
        </p:txBody>
      </p:sp>
    </p:spTree>
    <p:extLst>
      <p:ext uri="{BB962C8B-B14F-4D97-AF65-F5344CB8AC3E}">
        <p14:creationId xmlns:p14="http://schemas.microsoft.com/office/powerpoint/2010/main" val="224769142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9696400"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9" name="Rectangle 2"/>
          <p:cNvSpPr txBox="1">
            <a:spLocks noChangeArrowheads="1"/>
          </p:cNvSpPr>
          <p:nvPr/>
        </p:nvSpPr>
        <p:spPr>
          <a:xfrm>
            <a:off x="504056" y="1052736"/>
            <a:ext cx="465584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457200" indent="-457200" eaLnBrk="1" hangingPunct="1">
              <a:buFont typeface="Wingdings" panose="05000000000000000000" pitchFamily="2" charset="2"/>
              <a:buChar char="n"/>
            </a:pPr>
            <a:r>
              <a:rPr lang="zh-CN" altLang="en-US" sz="3200" kern="0" dirty="0">
                <a:latin typeface="华文中宋" panose="02010600040101010101" pitchFamily="2" charset="-122"/>
                <a:ea typeface="华文中宋" panose="02010600040101010101" pitchFamily="2" charset="-122"/>
              </a:rPr>
              <a:t>影响软件质量的因素</a:t>
            </a:r>
          </a:p>
        </p:txBody>
      </p:sp>
      <p:sp>
        <p:nvSpPr>
          <p:cNvPr id="10" name="Rectangle 3"/>
          <p:cNvSpPr txBox="1">
            <a:spLocks noChangeArrowheads="1"/>
          </p:cNvSpPr>
          <p:nvPr/>
        </p:nvSpPr>
        <p:spPr>
          <a:xfrm>
            <a:off x="1271464" y="1844824"/>
            <a:ext cx="4038600"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en-US" altLang="zh-CN" sz="2800" kern="0" dirty="0"/>
              <a:t>Correctness</a:t>
            </a:r>
          </a:p>
          <a:p>
            <a:pPr eaLnBrk="1" hangingPunct="1">
              <a:buFont typeface="Wingdings" panose="05000000000000000000" pitchFamily="2" charset="2"/>
              <a:buChar char="u"/>
            </a:pPr>
            <a:r>
              <a:rPr lang="en-US" altLang="zh-CN" sz="2800" kern="0" dirty="0"/>
              <a:t>Functionality</a:t>
            </a:r>
          </a:p>
          <a:p>
            <a:pPr eaLnBrk="1" hangingPunct="1">
              <a:buFont typeface="Wingdings" panose="05000000000000000000" pitchFamily="2" charset="2"/>
              <a:buChar char="u"/>
            </a:pPr>
            <a:r>
              <a:rPr lang="en-US" altLang="zh-CN" sz="2800" kern="0" dirty="0"/>
              <a:t>Performance</a:t>
            </a:r>
          </a:p>
          <a:p>
            <a:pPr eaLnBrk="1" hangingPunct="1">
              <a:buFont typeface="Wingdings" panose="05000000000000000000" pitchFamily="2" charset="2"/>
              <a:buChar char="u"/>
            </a:pPr>
            <a:r>
              <a:rPr lang="en-US" altLang="zh-CN" sz="2800" kern="0" dirty="0"/>
              <a:t>Security </a:t>
            </a:r>
          </a:p>
          <a:p>
            <a:pPr eaLnBrk="1" hangingPunct="1">
              <a:buFont typeface="Wingdings" panose="05000000000000000000" pitchFamily="2" charset="2"/>
              <a:buChar char="u"/>
            </a:pPr>
            <a:r>
              <a:rPr lang="en-US" altLang="zh-CN" sz="2800" kern="0" dirty="0"/>
              <a:t>Robustness</a:t>
            </a:r>
          </a:p>
          <a:p>
            <a:pPr eaLnBrk="1" hangingPunct="1">
              <a:buFont typeface="Wingdings" panose="05000000000000000000" pitchFamily="2" charset="2"/>
              <a:buChar char="u"/>
            </a:pPr>
            <a:r>
              <a:rPr lang="en-US" altLang="zh-CN" sz="2800" kern="0" dirty="0"/>
              <a:t>Availability</a:t>
            </a:r>
          </a:p>
          <a:p>
            <a:pPr eaLnBrk="1" hangingPunct="1">
              <a:buFont typeface="Wingdings" panose="05000000000000000000" pitchFamily="2" charset="2"/>
              <a:buChar char="u"/>
            </a:pPr>
            <a:r>
              <a:rPr lang="en-US" altLang="zh-CN" sz="2800" kern="0" dirty="0"/>
              <a:t>Usability</a:t>
            </a:r>
          </a:p>
        </p:txBody>
      </p:sp>
      <p:sp>
        <p:nvSpPr>
          <p:cNvPr id="11" name="Rectangle 4"/>
          <p:cNvSpPr txBox="1">
            <a:spLocks noChangeArrowheads="1"/>
          </p:cNvSpPr>
          <p:nvPr/>
        </p:nvSpPr>
        <p:spPr>
          <a:xfrm>
            <a:off x="5804892" y="1844824"/>
            <a:ext cx="4038600"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en-US" altLang="zh-CN" sz="2800" kern="0" dirty="0"/>
              <a:t>Modifiability </a:t>
            </a:r>
          </a:p>
          <a:p>
            <a:pPr eaLnBrk="1" hangingPunct="1">
              <a:buFont typeface="Wingdings" panose="05000000000000000000" pitchFamily="2" charset="2"/>
              <a:buChar char="u"/>
            </a:pPr>
            <a:r>
              <a:rPr lang="en-US" altLang="zh-CN" sz="2800" kern="0" dirty="0"/>
              <a:t>Portability</a:t>
            </a:r>
          </a:p>
          <a:p>
            <a:pPr eaLnBrk="1" hangingPunct="1">
              <a:buFont typeface="Wingdings" panose="05000000000000000000" pitchFamily="2" charset="2"/>
              <a:buChar char="u"/>
            </a:pPr>
            <a:r>
              <a:rPr lang="en-US" altLang="zh-CN" sz="2800" kern="0" dirty="0"/>
              <a:t>Reusability </a:t>
            </a:r>
          </a:p>
          <a:p>
            <a:pPr eaLnBrk="1" hangingPunct="1">
              <a:buFont typeface="Wingdings" panose="05000000000000000000" pitchFamily="2" charset="2"/>
              <a:buChar char="u"/>
            </a:pPr>
            <a:r>
              <a:rPr lang="en-US" altLang="zh-CN" sz="2800" kern="0" dirty="0"/>
              <a:t>Integrability</a:t>
            </a:r>
          </a:p>
          <a:p>
            <a:pPr eaLnBrk="1" hangingPunct="1">
              <a:buFont typeface="Wingdings" panose="05000000000000000000" pitchFamily="2" charset="2"/>
              <a:buChar char="u"/>
            </a:pPr>
            <a:r>
              <a:rPr lang="en-US" altLang="zh-CN" sz="2800" kern="0" dirty="0"/>
              <a:t>Testability </a:t>
            </a:r>
          </a:p>
          <a:p>
            <a:pPr eaLnBrk="1" hangingPunct="1">
              <a:buFont typeface="Wingdings" panose="05000000000000000000" pitchFamily="2" charset="2"/>
              <a:buChar char="u"/>
            </a:pPr>
            <a:r>
              <a:rPr lang="en-US" altLang="zh-CN" sz="2800" kern="0" dirty="0"/>
              <a:t>Compatibility</a:t>
            </a:r>
          </a:p>
          <a:p>
            <a:pPr eaLnBrk="1" hangingPunct="1">
              <a:buFont typeface="Wingdings" panose="05000000000000000000" pitchFamily="2" charset="2"/>
              <a:buChar char="u"/>
            </a:pPr>
            <a:r>
              <a:rPr lang="en-US" altLang="zh-CN" sz="2800" kern="0" dirty="0"/>
              <a:t>Economy</a:t>
            </a:r>
          </a:p>
        </p:txBody>
      </p:sp>
    </p:spTree>
    <p:extLst>
      <p:ext uri="{BB962C8B-B14F-4D97-AF65-F5344CB8AC3E}">
        <p14:creationId xmlns:p14="http://schemas.microsoft.com/office/powerpoint/2010/main" val="41142848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7" name="Rectangle 2"/>
          <p:cNvSpPr txBox="1">
            <a:spLocks noChangeArrowheads="1"/>
          </p:cNvSpPr>
          <p:nvPr/>
        </p:nvSpPr>
        <p:spPr>
          <a:xfrm>
            <a:off x="457200" y="999271"/>
            <a:ext cx="8064896"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latin typeface="华文中宋" panose="02010600040101010101" pitchFamily="2" charset="-122"/>
                <a:ea typeface="华文中宋" panose="02010600040101010101" pitchFamily="2" charset="-122"/>
              </a:rPr>
              <a:t>Correctness/Functionality </a:t>
            </a:r>
            <a:r>
              <a:rPr lang="zh-CN" altLang="en-US" sz="3200" kern="0" dirty="0">
                <a:latin typeface="华文中宋" panose="02010600040101010101" pitchFamily="2" charset="-122"/>
                <a:ea typeface="华文中宋" panose="02010600040101010101" pitchFamily="2" charset="-122"/>
              </a:rPr>
              <a:t>功能正确</a:t>
            </a:r>
          </a:p>
        </p:txBody>
      </p:sp>
      <p:sp>
        <p:nvSpPr>
          <p:cNvPr id="8" name="Rectangle 3"/>
          <p:cNvSpPr txBox="1">
            <a:spLocks noChangeArrowheads="1"/>
          </p:cNvSpPr>
          <p:nvPr/>
        </p:nvSpPr>
        <p:spPr>
          <a:xfrm>
            <a:off x="1199456" y="1565587"/>
            <a:ext cx="10441160"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u"/>
            </a:pPr>
            <a:r>
              <a:rPr lang="zh-CN" altLang="en-US" sz="2800" kern="0" dirty="0">
                <a:solidFill>
                  <a:srgbClr val="FF3399"/>
                </a:solidFill>
                <a:latin typeface="华文中宋" panose="02010600040101010101" pitchFamily="2" charset="-122"/>
                <a:ea typeface="华文中宋" panose="02010600040101010101" pitchFamily="2" charset="-122"/>
              </a:rPr>
              <a:t>定义：做该做的事情，并且作得对。</a:t>
            </a:r>
            <a:endParaRPr lang="en-US" altLang="zh-CN" sz="2800" kern="0" dirty="0">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有的时候不知道什么是该做的</a:t>
            </a:r>
            <a:r>
              <a:rPr lang="zh-CN" altLang="en-US" sz="1800" kern="0" dirty="0">
                <a:highlight>
                  <a:srgbClr val="FFFF00"/>
                </a:highlight>
                <a:latin typeface="华文中宋" panose="02010600040101010101" pitchFamily="2" charset="-122"/>
                <a:ea typeface="华文中宋" panose="02010600040101010101" pitchFamily="2" charset="-122"/>
              </a:rPr>
              <a:t>（该做的做了，不该做的也做了。手术很成功</a:t>
            </a:r>
            <a:r>
              <a:rPr lang="en-US" altLang="zh-CN" sz="1800" kern="0" dirty="0">
                <a:highlight>
                  <a:srgbClr val="FFFF00"/>
                </a:highlight>
                <a:latin typeface="华文中宋" panose="02010600040101010101" pitchFamily="2" charset="-122"/>
                <a:ea typeface="华文中宋" panose="02010600040101010101" pitchFamily="2" charset="-122"/>
              </a:rPr>
              <a:t>……</a:t>
            </a:r>
            <a:r>
              <a:rPr lang="zh-CN" altLang="en-US" sz="1800" kern="0" dirty="0">
                <a:highlight>
                  <a:srgbClr val="FFFF00"/>
                </a:highlight>
                <a:latin typeface="华文中宋" panose="02010600040101010101" pitchFamily="2" charset="-122"/>
                <a:ea typeface="华文中宋" panose="02010600040101010101" pitchFamily="2" charset="-122"/>
              </a:rPr>
              <a:t>）</a:t>
            </a:r>
            <a:r>
              <a:rPr lang="zh-CN" altLang="en-US" sz="2800" kern="0" dirty="0">
                <a:latin typeface="华文中宋" panose="02010600040101010101" pitchFamily="2" charset="-122"/>
                <a:ea typeface="华文中宋" panose="02010600040101010101" pitchFamily="2" charset="-122"/>
              </a:rPr>
              <a:t>。</a:t>
            </a:r>
          </a:p>
          <a:p>
            <a:pPr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软件只能被发现有错，不能被证明无错。</a:t>
            </a:r>
          </a:p>
          <a:p>
            <a:pPr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正确性与体系结构无关：</a:t>
            </a:r>
          </a:p>
          <a:p>
            <a:pPr lvl="1" eaLnBrk="1" hangingPunct="1">
              <a:lnSpc>
                <a:spcPct val="150000"/>
              </a:lnSpc>
              <a:buFont typeface="Wingdings" panose="05000000000000000000" pitchFamily="2" charset="2"/>
              <a:buChar char="l"/>
            </a:pPr>
            <a:r>
              <a:rPr lang="zh-CN" altLang="en-US" sz="2800" kern="0" dirty="0">
                <a:latin typeface="华文中宋" panose="02010600040101010101" pitchFamily="2" charset="-122"/>
                <a:ea typeface="华文中宋" panose="02010600040101010101" pitchFamily="2" charset="-122"/>
              </a:rPr>
              <a:t>两个同样功能的软件体系结构必须相同吗？</a:t>
            </a:r>
          </a:p>
        </p:txBody>
      </p:sp>
    </p:spTree>
    <p:extLst>
      <p:ext uri="{BB962C8B-B14F-4D97-AF65-F5344CB8AC3E}">
        <p14:creationId xmlns:p14="http://schemas.microsoft.com/office/powerpoint/2010/main" val="182378052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504056" y="1301629"/>
            <a:ext cx="4102968" cy="522933"/>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latin typeface="华文中宋" panose="02010600040101010101" pitchFamily="2" charset="-122"/>
                <a:ea typeface="华文中宋" panose="02010600040101010101" pitchFamily="2" charset="-122"/>
              </a:rPr>
              <a:t>Performance</a:t>
            </a:r>
            <a:r>
              <a:rPr lang="zh-CN" altLang="en-US" sz="3200" kern="0" dirty="0">
                <a:latin typeface="华文中宋" panose="02010600040101010101" pitchFamily="2" charset="-122"/>
                <a:ea typeface="华文中宋" panose="02010600040101010101" pitchFamily="2" charset="-122"/>
              </a:rPr>
              <a:t>性能</a:t>
            </a:r>
          </a:p>
        </p:txBody>
      </p:sp>
      <p:sp>
        <p:nvSpPr>
          <p:cNvPr id="4" name="Rectangle 3"/>
          <p:cNvSpPr txBox="1">
            <a:spLocks noChangeArrowheads="1"/>
          </p:cNvSpPr>
          <p:nvPr/>
        </p:nvSpPr>
        <p:spPr>
          <a:xfrm>
            <a:off x="1055440" y="1988840"/>
            <a:ext cx="10153128"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zh-CN" altLang="en-US" sz="2800" kern="0" dirty="0">
                <a:solidFill>
                  <a:srgbClr val="FF3399"/>
                </a:solidFill>
                <a:latin typeface="华文中宋" panose="02010600040101010101" pitchFamily="2" charset="-122"/>
                <a:ea typeface="华文中宋" panose="02010600040101010101" pitchFamily="2" charset="-122"/>
              </a:rPr>
              <a:t>定义：系统的响应时间，硬件资源的占用率。</a:t>
            </a:r>
          </a:p>
          <a:p>
            <a:pPr eaLnBrk="1" hangingPunct="1">
              <a:buFont typeface="Wingdings" panose="05000000000000000000" pitchFamily="2" charset="2"/>
              <a:buChar char="u"/>
            </a:pPr>
            <a:r>
              <a:rPr lang="en-US" altLang="zh-CN" sz="2800" kern="0" dirty="0">
                <a:ea typeface="华文中宋" panose="02010600040101010101" pitchFamily="2" charset="-122"/>
              </a:rPr>
              <a:t>Make it right before you make it fast .</a:t>
            </a:r>
          </a:p>
          <a:p>
            <a:pPr eaLnBrk="1" hangingPunct="1">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buFont typeface="Wingdings" panose="05000000000000000000" pitchFamily="2" charset="2"/>
              <a:buChar char="l"/>
            </a:pPr>
            <a:r>
              <a:rPr lang="zh-CN" altLang="en-US" sz="2800" kern="0" dirty="0">
                <a:latin typeface="华文中宋" panose="02010600040101010101" pitchFamily="2" charset="-122"/>
                <a:ea typeface="华文中宋" panose="02010600040101010101" pitchFamily="2" charset="-122"/>
              </a:rPr>
              <a:t>分而制之；</a:t>
            </a:r>
          </a:p>
          <a:p>
            <a:pPr lvl="1" eaLnBrk="1" hangingPunct="1">
              <a:buFont typeface="Wingdings" panose="05000000000000000000" pitchFamily="2" charset="2"/>
              <a:buChar char="l"/>
            </a:pPr>
            <a:r>
              <a:rPr lang="zh-CN" altLang="en-US" sz="2800" kern="0" dirty="0">
                <a:latin typeface="华文中宋" panose="02010600040101010101" pitchFamily="2" charset="-122"/>
                <a:ea typeface="华文中宋" panose="02010600040101010101" pitchFamily="2" charset="-122"/>
              </a:rPr>
              <a:t>监测与调节；</a:t>
            </a:r>
          </a:p>
          <a:p>
            <a:pPr lvl="1" eaLnBrk="1" hangingPunct="1">
              <a:buFont typeface="Wingdings" panose="05000000000000000000" pitchFamily="2" charset="2"/>
              <a:buChar char="l"/>
            </a:pPr>
            <a:r>
              <a:rPr lang="zh-CN" altLang="en-US" sz="2800" kern="0" dirty="0">
                <a:latin typeface="华文中宋" panose="02010600040101010101" pitchFamily="2" charset="-122"/>
                <a:ea typeface="华文中宋" panose="02010600040101010101" pitchFamily="2" charset="-122"/>
              </a:rPr>
              <a:t>资源申请与释放机制。</a:t>
            </a:r>
          </a:p>
        </p:txBody>
      </p:sp>
    </p:spTree>
    <p:extLst>
      <p:ext uri="{BB962C8B-B14F-4D97-AF65-F5344CB8AC3E}">
        <p14:creationId xmlns:p14="http://schemas.microsoft.com/office/powerpoint/2010/main" val="1919535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slide(fromBottom)">
                                      <p:cBhvr>
                                        <p:cTn id="7" dur="500"/>
                                        <p:tgtEl>
                                          <p:spTgt spid="4">
                                            <p:txEl>
                                              <p:pRg st="2" end="2"/>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slide(fromBottom)">
                                      <p:cBhvr>
                                        <p:cTn id="10" dur="500"/>
                                        <p:tgtEl>
                                          <p:spTgt spid="4">
                                            <p:txEl>
                                              <p:pRg st="3" end="3"/>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slide(fromBottom)">
                                      <p:cBhvr>
                                        <p:cTn id="13" dur="500"/>
                                        <p:tgtEl>
                                          <p:spTgt spid="4">
                                            <p:txEl>
                                              <p:pRg st="4" end="4"/>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slide(fromBottom)">
                                      <p:cBhvr>
                                        <p:cTn id="1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507504" y="999271"/>
            <a:ext cx="4246984"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457200" indent="-457200" eaLnBrk="1" hangingPunct="1">
              <a:buFont typeface="Wingdings" panose="05000000000000000000" pitchFamily="2" charset="2"/>
              <a:buChar char="n"/>
            </a:pPr>
            <a:r>
              <a:rPr lang="en-US" altLang="zh-CN" sz="3200" kern="0" dirty="0"/>
              <a:t>Security </a:t>
            </a:r>
            <a:r>
              <a:rPr lang="zh-CN" altLang="en-US" sz="3200" kern="0" dirty="0"/>
              <a:t>安全</a:t>
            </a:r>
          </a:p>
        </p:txBody>
      </p:sp>
      <p:sp>
        <p:nvSpPr>
          <p:cNvPr id="4" name="Rectangle 3"/>
          <p:cNvSpPr txBox="1">
            <a:spLocks noChangeArrowheads="1"/>
          </p:cNvSpPr>
          <p:nvPr/>
        </p:nvSpPr>
        <p:spPr>
          <a:xfrm>
            <a:off x="1559496" y="1700808"/>
            <a:ext cx="10369152"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90000"/>
              </a:lnSpc>
              <a:buFont typeface="Wingdings" panose="05000000000000000000" pitchFamily="2" charset="2"/>
              <a:buChar char="u"/>
            </a:pPr>
            <a:r>
              <a:rPr lang="zh-CN" altLang="en-US" sz="2800" kern="0" dirty="0">
                <a:solidFill>
                  <a:srgbClr val="FF3399"/>
                </a:solidFill>
                <a:latin typeface="华文中宋" panose="02010600040101010101" pitchFamily="2" charset="-122"/>
                <a:ea typeface="华文中宋" panose="02010600040101010101" pitchFamily="2" charset="-122"/>
              </a:rPr>
              <a:t>定义：在对合法用户提供服务的同时，阻止未授权用户的使用企图。</a:t>
            </a:r>
          </a:p>
          <a:p>
            <a:pPr eaLnBrk="1" hangingPunct="1">
              <a:lnSpc>
                <a:spcPct val="90000"/>
              </a:lnSpc>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lnSpc>
                <a:spcPct val="90000"/>
              </a:lnSpc>
              <a:buFont typeface="Wingdings" panose="05000000000000000000" pitchFamily="2" charset="2"/>
              <a:buChar char="u"/>
            </a:pPr>
            <a:r>
              <a:rPr lang="zh-CN" altLang="en-US" sz="2400" kern="0" dirty="0">
                <a:latin typeface="华文中宋" panose="02010600040101010101" pitchFamily="2" charset="-122"/>
                <a:ea typeface="华文中宋" panose="02010600040101010101" pitchFamily="2" charset="-122"/>
              </a:rPr>
              <a:t>入侵监测；</a:t>
            </a:r>
          </a:p>
          <a:p>
            <a:pPr lvl="1" eaLnBrk="1" hangingPunct="1">
              <a:lnSpc>
                <a:spcPct val="90000"/>
              </a:lnSpc>
              <a:buFont typeface="Wingdings" panose="05000000000000000000" pitchFamily="2" charset="2"/>
              <a:buChar char="u"/>
            </a:pPr>
            <a:r>
              <a:rPr lang="zh-CN" altLang="en-US" sz="2400" kern="0" dirty="0">
                <a:latin typeface="华文中宋" panose="02010600040101010101" pitchFamily="2" charset="-122"/>
                <a:ea typeface="华文中宋" panose="02010600040101010101" pitchFamily="2" charset="-122"/>
              </a:rPr>
              <a:t>防火墙；</a:t>
            </a:r>
          </a:p>
          <a:p>
            <a:pPr lvl="1" eaLnBrk="1" hangingPunct="1">
              <a:lnSpc>
                <a:spcPct val="90000"/>
              </a:lnSpc>
              <a:buFont typeface="Wingdings" panose="05000000000000000000" pitchFamily="2" charset="2"/>
              <a:buChar char="u"/>
            </a:pPr>
            <a:r>
              <a:rPr lang="zh-CN" altLang="en-US" sz="2400" kern="0" dirty="0">
                <a:latin typeface="华文中宋" panose="02010600040101010101" pitchFamily="2" charset="-122"/>
                <a:ea typeface="华文中宋" panose="02010600040101010101" pitchFamily="2" charset="-122"/>
              </a:rPr>
              <a:t>加密与解密；</a:t>
            </a:r>
          </a:p>
          <a:p>
            <a:pPr lvl="1" eaLnBrk="1" hangingPunct="1">
              <a:lnSpc>
                <a:spcPct val="90000"/>
              </a:lnSpc>
              <a:buFont typeface="Wingdings" panose="05000000000000000000" pitchFamily="2" charset="2"/>
              <a:buChar char="u"/>
            </a:pPr>
            <a:r>
              <a:rPr lang="zh-CN" altLang="en-US" sz="2400" kern="0" dirty="0">
                <a:latin typeface="华文中宋" panose="02010600040101010101" pitchFamily="2" charset="-122"/>
                <a:ea typeface="华文中宋" panose="02010600040101010101" pitchFamily="2" charset="-122"/>
              </a:rPr>
              <a:t>提供最少的入口；</a:t>
            </a:r>
          </a:p>
          <a:p>
            <a:pPr lvl="1" eaLnBrk="1" hangingPunct="1">
              <a:lnSpc>
                <a:spcPct val="90000"/>
              </a:lnSpc>
              <a:buFont typeface="Wingdings" panose="05000000000000000000" pitchFamily="2" charset="2"/>
              <a:buChar char="u"/>
            </a:pPr>
            <a:r>
              <a:rPr lang="zh-CN" altLang="en-US" sz="2400" kern="0" dirty="0">
                <a:latin typeface="华文中宋" panose="02010600040101010101" pitchFamily="2" charset="-122"/>
                <a:ea typeface="华文中宋" panose="02010600040101010101" pitchFamily="2" charset="-122"/>
              </a:rPr>
              <a:t>安全核心和外壳。</a:t>
            </a:r>
          </a:p>
        </p:txBody>
      </p:sp>
    </p:spTree>
    <p:extLst>
      <p:ext uri="{BB962C8B-B14F-4D97-AF65-F5344CB8AC3E}">
        <p14:creationId xmlns:p14="http://schemas.microsoft.com/office/powerpoint/2010/main" val="205306692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57200" y="926138"/>
            <a:ext cx="1008112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457200" indent="-457200" eaLnBrk="1" hangingPunct="1">
              <a:buFont typeface="Wingdings" panose="05000000000000000000" pitchFamily="2" charset="2"/>
              <a:buChar char="n"/>
            </a:pPr>
            <a:r>
              <a:rPr lang="en-US" altLang="zh-CN" sz="3200" kern="0" dirty="0">
                <a:latin typeface="华文中宋" panose="02010600040101010101" pitchFamily="2" charset="-122"/>
                <a:ea typeface="华文中宋" panose="02010600040101010101" pitchFamily="2" charset="-122"/>
              </a:rPr>
              <a:t>Robustness/Availability </a:t>
            </a:r>
            <a:r>
              <a:rPr lang="zh-CN" altLang="en-US" sz="3200" kern="0" dirty="0">
                <a:latin typeface="华文中宋" panose="02010600040101010101" pitchFamily="2" charset="-122"/>
                <a:ea typeface="华文中宋" panose="02010600040101010101" pitchFamily="2" charset="-122"/>
              </a:rPr>
              <a:t>鲁棒性、可信性、健壮性</a:t>
            </a:r>
          </a:p>
        </p:txBody>
      </p:sp>
      <p:sp>
        <p:nvSpPr>
          <p:cNvPr id="4" name="Rectangle 3"/>
          <p:cNvSpPr txBox="1">
            <a:spLocks noChangeArrowheads="1"/>
          </p:cNvSpPr>
          <p:nvPr/>
        </p:nvSpPr>
        <p:spPr>
          <a:xfrm>
            <a:off x="1055440" y="1593294"/>
            <a:ext cx="10801200" cy="5148074"/>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zh-CN" altLang="en-US" kern="0" dirty="0">
                <a:solidFill>
                  <a:srgbClr val="FF3399"/>
                </a:solidFill>
                <a:latin typeface="华文中宋" panose="02010600040101010101" pitchFamily="2" charset="-122"/>
                <a:ea typeface="华文中宋" panose="02010600040101010101" pitchFamily="2" charset="-122"/>
              </a:rPr>
              <a:t>定义：能长时间正确运行并快速从错误状态恢复到正确状态。</a:t>
            </a:r>
            <a:endParaRPr lang="zh-CN" altLang="en-US" kern="0" dirty="0">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u"/>
            </a:pPr>
            <a:r>
              <a:rPr lang="zh-CN" altLang="en-US" kern="0" dirty="0">
                <a:latin typeface="华文中宋" panose="02010600040101010101" pitchFamily="2" charset="-122"/>
                <a:ea typeface="华文中宋" panose="02010600040101010101" pitchFamily="2" charset="-122"/>
              </a:rPr>
              <a:t>没有绝对的健壮。</a:t>
            </a:r>
            <a:endParaRPr lang="en-US" altLang="zh-CN" kern="0" dirty="0">
              <a:latin typeface="华文中宋" panose="02010600040101010101" pitchFamily="2" charset="-122"/>
              <a:ea typeface="华文中宋" panose="02010600040101010101" pitchFamily="2" charset="-122"/>
            </a:endParaRPr>
          </a:p>
          <a:p>
            <a:pPr eaLnBrk="1" hangingPunct="1">
              <a:lnSpc>
                <a:spcPct val="90000"/>
              </a:lnSpc>
              <a:buFont typeface="Wingdings" panose="05000000000000000000" pitchFamily="2" charset="2"/>
              <a:buChar char="u"/>
            </a:pPr>
            <a:r>
              <a:rPr lang="en-US" altLang="zh-CN" dirty="0">
                <a:latin typeface="华文中宋" panose="02010600040101010101" pitchFamily="2" charset="-122"/>
                <a:ea typeface="华文中宋" panose="02010600040101010101" pitchFamily="2" charset="-122"/>
              </a:rPr>
              <a:t>Architect</a:t>
            </a:r>
            <a:r>
              <a:rPr lang="zh-CN" altLang="en-US" dirty="0">
                <a:latin typeface="华文中宋" panose="02010600040101010101" pitchFamily="2" charset="-122"/>
                <a:ea typeface="华文中宋" panose="02010600040101010101" pitchFamily="2" charset="-122"/>
              </a:rPr>
              <a:t>的手段：</a:t>
            </a:r>
          </a:p>
          <a:p>
            <a:pPr lvl="1" eaLnBrk="1" hangingPunct="1">
              <a:lnSpc>
                <a:spcPct val="9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广泛适用的错误恢复策略；</a:t>
            </a:r>
          </a:p>
          <a:p>
            <a:pPr lvl="1" eaLnBrk="1" hangingPunct="1">
              <a:lnSpc>
                <a:spcPct val="9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提防不可靠的传送；</a:t>
            </a:r>
          </a:p>
          <a:p>
            <a:pPr lvl="1" eaLnBrk="1" hangingPunct="1">
              <a:lnSpc>
                <a:spcPct val="90000"/>
              </a:lnSpc>
              <a:buFont typeface="Wingdings" panose="05000000000000000000" pitchFamily="2" charset="2"/>
              <a:buChar char="l"/>
            </a:pPr>
            <a:r>
              <a:rPr lang="zh-CN" altLang="en-US" dirty="0">
                <a:solidFill>
                  <a:schemeClr val="accent2"/>
                </a:solidFill>
                <a:latin typeface="华文中宋" panose="02010600040101010101" pitchFamily="2" charset="-122"/>
                <a:ea typeface="华文中宋" panose="02010600040101010101" pitchFamily="2" charset="-122"/>
              </a:rPr>
              <a:t>冗余</a:t>
            </a:r>
            <a:r>
              <a:rPr lang="zh-CN" altLang="en-US" dirty="0">
                <a:latin typeface="华文中宋" panose="02010600040101010101" pitchFamily="2" charset="-122"/>
                <a:ea typeface="华文中宋" panose="02010600040101010101" pitchFamily="2" charset="-122"/>
              </a:rPr>
              <a:t>关键部件和通讯线路；</a:t>
            </a:r>
          </a:p>
          <a:p>
            <a:pPr lvl="1" eaLnBrk="1" hangingPunct="1">
              <a:lnSpc>
                <a:spcPct val="9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现场切换能力；</a:t>
            </a:r>
          </a:p>
          <a:p>
            <a:pPr lvl="1" eaLnBrk="1" hangingPunct="1">
              <a:lnSpc>
                <a:spcPct val="9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监测活跃状态和错误报告；</a:t>
            </a:r>
          </a:p>
          <a:p>
            <a:pPr lvl="1" eaLnBrk="1" hangingPunct="1">
              <a:lnSpc>
                <a:spcPct val="9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错误产生、捕获和传播的模板；</a:t>
            </a:r>
          </a:p>
          <a:p>
            <a:pPr lvl="1" eaLnBrk="1" hangingPunct="1">
              <a:lnSpc>
                <a:spcPct val="9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快速恢复或启动策略。</a:t>
            </a:r>
          </a:p>
          <a:p>
            <a:pPr eaLnBrk="1" hangingPunct="1"/>
            <a:endParaRPr lang="zh-CN" altLang="en-US" kern="0" dirty="0"/>
          </a:p>
        </p:txBody>
      </p:sp>
    </p:spTree>
    <p:extLst>
      <p:ext uri="{BB962C8B-B14F-4D97-AF65-F5344CB8AC3E}">
        <p14:creationId xmlns:p14="http://schemas.microsoft.com/office/powerpoint/2010/main" val="289597288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532656" y="1072405"/>
            <a:ext cx="5759152"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latin typeface="+mn-lt"/>
              </a:rPr>
              <a:t>Usability/Ease of use</a:t>
            </a:r>
            <a:r>
              <a:rPr lang="zh-CN" altLang="en-US" sz="3200" kern="0" dirty="0">
                <a:latin typeface="+mn-lt"/>
              </a:rPr>
              <a:t>易用性</a:t>
            </a:r>
          </a:p>
        </p:txBody>
      </p:sp>
      <p:sp>
        <p:nvSpPr>
          <p:cNvPr id="4" name="Rectangle 3"/>
          <p:cNvSpPr txBox="1">
            <a:spLocks noChangeArrowheads="1"/>
          </p:cNvSpPr>
          <p:nvPr/>
        </p:nvSpPr>
        <p:spPr>
          <a:xfrm>
            <a:off x="1199456" y="1916832"/>
            <a:ext cx="10369152"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zh-CN" altLang="en-US" sz="2800" kern="0" dirty="0">
                <a:solidFill>
                  <a:srgbClr val="FF3399"/>
                </a:solidFill>
                <a:latin typeface="华文中宋" panose="02010600040101010101" pitchFamily="2" charset="-122"/>
                <a:ea typeface="华文中宋" panose="02010600040101010101" pitchFamily="2" charset="-122"/>
              </a:rPr>
              <a:t>定义：最终用户容易使用和学习。</a:t>
            </a:r>
          </a:p>
          <a:p>
            <a:pPr eaLnBrk="1" hangingPunct="1">
              <a:buFont typeface="Wingdings" panose="05000000000000000000" pitchFamily="2" charset="2"/>
              <a:buChar char="u"/>
            </a:pPr>
            <a:r>
              <a:rPr lang="en-US" altLang="zh-CN" sz="2800" kern="0" dirty="0">
                <a:ea typeface="华文中宋" panose="02010600040101010101" pitchFamily="2" charset="-122"/>
              </a:rPr>
              <a:t>Don’t pretend you know the user</a:t>
            </a:r>
            <a:r>
              <a:rPr lang="zh-CN" altLang="en-US" sz="2800" kern="0" dirty="0">
                <a:ea typeface="华文中宋" panose="02010600040101010101" pitchFamily="2" charset="-122"/>
              </a:rPr>
              <a:t>，</a:t>
            </a:r>
            <a:r>
              <a:rPr lang="en-US" altLang="zh-CN" sz="2800" kern="0" dirty="0">
                <a:ea typeface="华文中宋" panose="02010600040101010101" pitchFamily="2" charset="-122"/>
              </a:rPr>
              <a:t>you don’t.</a:t>
            </a:r>
          </a:p>
          <a:p>
            <a:pPr eaLnBrk="1" hangingPunct="1">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buFont typeface="Wingdings" panose="05000000000000000000" pitchFamily="2" charset="2"/>
              <a:buChar char="l"/>
            </a:pPr>
            <a:r>
              <a:rPr lang="zh-CN" altLang="en-US" sz="2400" kern="0" dirty="0">
                <a:latin typeface="华文中宋" panose="02010600040101010101" pitchFamily="2" charset="-122"/>
                <a:ea typeface="华文中宋" panose="02010600040101010101" pitchFamily="2" charset="-122"/>
              </a:rPr>
              <a:t>仿照现有的工具和环境；</a:t>
            </a:r>
          </a:p>
          <a:p>
            <a:pPr lvl="1" eaLnBrk="1" hangingPunct="1">
              <a:buFont typeface="Wingdings" panose="05000000000000000000" pitchFamily="2" charset="2"/>
              <a:buChar char="l"/>
            </a:pPr>
            <a:r>
              <a:rPr lang="zh-CN" altLang="en-US" sz="2400" kern="0" dirty="0">
                <a:latin typeface="华文中宋" panose="02010600040101010101" pitchFamily="2" charset="-122"/>
                <a:ea typeface="华文中宋" panose="02010600040101010101" pitchFamily="2" charset="-122"/>
              </a:rPr>
              <a:t>统一的界面外观和工具；</a:t>
            </a:r>
          </a:p>
          <a:p>
            <a:pPr lvl="1" eaLnBrk="1" hangingPunct="1">
              <a:buFont typeface="Wingdings" panose="05000000000000000000" pitchFamily="2" charset="2"/>
              <a:buChar char="l"/>
            </a:pPr>
            <a:r>
              <a:rPr lang="zh-CN" altLang="en-US" sz="2400" kern="0" dirty="0">
                <a:latin typeface="华文中宋" panose="02010600040101010101" pitchFamily="2" charset="-122"/>
                <a:ea typeface="华文中宋" panose="02010600040101010101" pitchFamily="2" charset="-122"/>
              </a:rPr>
              <a:t>统一风格的帮助。</a:t>
            </a:r>
          </a:p>
        </p:txBody>
      </p:sp>
    </p:spTree>
    <p:extLst>
      <p:ext uri="{BB962C8B-B14F-4D97-AF65-F5344CB8AC3E}">
        <p14:creationId xmlns:p14="http://schemas.microsoft.com/office/powerpoint/2010/main" val="15761862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slide(fromBottom)">
                                      <p:cBhvr>
                                        <p:cTn id="7" dur="500"/>
                                        <p:tgtEl>
                                          <p:spTgt spid="4">
                                            <p:txEl>
                                              <p:pRg st="2" end="2"/>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slide(fromBottom)">
                                      <p:cBhvr>
                                        <p:cTn id="10" dur="500"/>
                                        <p:tgtEl>
                                          <p:spTgt spid="4">
                                            <p:txEl>
                                              <p:pRg st="3" end="3"/>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slide(fromBottom)">
                                      <p:cBhvr>
                                        <p:cTn id="13" dur="500"/>
                                        <p:tgtEl>
                                          <p:spTgt spid="4">
                                            <p:txEl>
                                              <p:pRg st="4" end="4"/>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slide(fromBottom)">
                                      <p:cBhvr>
                                        <p:cTn id="1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5" name="Rectangle 2"/>
          <p:cNvSpPr txBox="1">
            <a:spLocks noChangeArrowheads="1"/>
          </p:cNvSpPr>
          <p:nvPr/>
        </p:nvSpPr>
        <p:spPr>
          <a:xfrm>
            <a:off x="47328" y="980728"/>
            <a:ext cx="5519936"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t>Modifiability</a:t>
            </a:r>
            <a:r>
              <a:rPr lang="zh-CN" altLang="en-US" sz="3200" kern="0" dirty="0"/>
              <a:t>适应性</a:t>
            </a:r>
          </a:p>
        </p:txBody>
      </p:sp>
      <p:sp>
        <p:nvSpPr>
          <p:cNvPr id="7" name="Rectangle 3"/>
          <p:cNvSpPr txBox="1">
            <a:spLocks noChangeArrowheads="1"/>
          </p:cNvSpPr>
          <p:nvPr/>
        </p:nvSpPr>
        <p:spPr>
          <a:xfrm>
            <a:off x="1127448" y="1772816"/>
            <a:ext cx="10369152" cy="4968552"/>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zh-CN" altLang="en-US" kern="0" dirty="0">
                <a:solidFill>
                  <a:srgbClr val="FF3399"/>
                </a:solidFill>
                <a:latin typeface="华文中宋" panose="02010600040101010101" pitchFamily="2" charset="-122"/>
                <a:ea typeface="华文中宋" panose="02010600040101010101" pitchFamily="2" charset="-122"/>
              </a:rPr>
              <a:t>定义：系统很容易被修改从而适应新的需求或采用新的算法、数据结构的能力。</a:t>
            </a:r>
          </a:p>
          <a:p>
            <a:pPr eaLnBrk="1" hangingPunct="1">
              <a:buFont typeface="Wingdings" panose="05000000000000000000" pitchFamily="2" charset="2"/>
              <a:buChar char="u"/>
            </a:pPr>
            <a:r>
              <a:rPr lang="zh-CN" altLang="en-US" kern="0" dirty="0">
                <a:latin typeface="华文中宋" panose="02010600040101010101" pitchFamily="2" charset="-122"/>
                <a:ea typeface="华文中宋" panose="02010600040101010101" pitchFamily="2" charset="-122"/>
              </a:rPr>
              <a:t>改一个组件比改多个组件要容易。</a:t>
            </a:r>
          </a:p>
          <a:p>
            <a:pPr eaLnBrk="1" hangingPunct="1">
              <a:buFont typeface="Wingdings" panose="05000000000000000000" pitchFamily="2" charset="2"/>
              <a:buChar char="u"/>
            </a:pPr>
            <a:r>
              <a:rPr lang="en-US" altLang="zh-CN" kern="0" dirty="0">
                <a:latin typeface="华文中宋" panose="02010600040101010101" pitchFamily="2" charset="-122"/>
                <a:ea typeface="华文中宋" panose="02010600040101010101" pitchFamily="2" charset="-122"/>
              </a:rPr>
              <a:t> </a:t>
            </a:r>
            <a:r>
              <a:rPr lang="zh-CN" altLang="en-US" kern="0" dirty="0">
                <a:latin typeface="华文中宋" panose="02010600040101010101" pitchFamily="2" charset="-122"/>
                <a:ea typeface="华文中宋" panose="02010600040101010101" pitchFamily="2" charset="-122"/>
              </a:rPr>
              <a:t>但改变一个体系结构则难得多。</a:t>
            </a:r>
          </a:p>
          <a:p>
            <a:pPr eaLnBrk="1" hangingPunct="1">
              <a:buFont typeface="Wingdings" panose="05000000000000000000" pitchFamily="2" charset="2"/>
              <a:buChar char="u"/>
            </a:pPr>
            <a:r>
              <a:rPr lang="zh-CN" altLang="en-US" kern="0" dirty="0">
                <a:latin typeface="华文中宋" panose="02010600040101010101" pitchFamily="2" charset="-122"/>
                <a:ea typeface="华文中宋" panose="02010600040101010101" pitchFamily="2" charset="-122"/>
              </a:rPr>
              <a:t>组件由体系结构定义，所以体系结构对此影响很大。</a:t>
            </a:r>
            <a:endParaRPr lang="en-US" altLang="zh-CN" kern="0" dirty="0">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u"/>
            </a:pPr>
            <a:r>
              <a:rPr lang="en-US" altLang="zh-CN" dirty="0">
                <a:latin typeface="华文中宋" panose="02010600040101010101" pitchFamily="2" charset="-122"/>
                <a:ea typeface="华文中宋" panose="02010600040101010101" pitchFamily="2" charset="-122"/>
              </a:rPr>
              <a:t>Architect</a:t>
            </a:r>
            <a:r>
              <a:rPr lang="zh-CN" altLang="en-US" dirty="0">
                <a:latin typeface="华文中宋" panose="02010600040101010101" pitchFamily="2" charset="-122"/>
                <a:ea typeface="华文中宋" panose="02010600040101010101" pitchFamily="2" charset="-122"/>
              </a:rPr>
              <a:t>的手段：</a:t>
            </a:r>
          </a:p>
          <a:p>
            <a:pPr lvl="1" eaLnBrk="1" hangingPunct="1">
              <a:buFont typeface="Wingdings" panose="05000000000000000000" pitchFamily="2" charset="2"/>
              <a:buChar char="l"/>
            </a:pPr>
            <a:r>
              <a:rPr lang="zh-CN" altLang="en-US" sz="2000" dirty="0">
                <a:latin typeface="华文中宋" panose="02010600040101010101" pitchFamily="2" charset="-122"/>
                <a:ea typeface="华文中宋" panose="02010600040101010101" pitchFamily="2" charset="-122"/>
              </a:rPr>
              <a:t>稳定的功能分解与分配；</a:t>
            </a:r>
          </a:p>
          <a:p>
            <a:pPr lvl="1" eaLnBrk="1" hangingPunct="1">
              <a:buFont typeface="Wingdings" panose="05000000000000000000" pitchFamily="2" charset="2"/>
              <a:buChar char="l"/>
            </a:pPr>
            <a:r>
              <a:rPr lang="zh-CN" altLang="en-US" sz="2000" dirty="0">
                <a:latin typeface="华文中宋" panose="02010600040101010101" pitchFamily="2" charset="-122"/>
                <a:ea typeface="华文中宋" panose="02010600040101010101" pitchFamily="2" charset="-122"/>
              </a:rPr>
              <a:t>信息隐藏和抽象；</a:t>
            </a:r>
          </a:p>
          <a:p>
            <a:pPr lvl="1" eaLnBrk="1" hangingPunct="1">
              <a:buFont typeface="Wingdings" panose="05000000000000000000" pitchFamily="2" charset="2"/>
              <a:buChar char="l"/>
            </a:pPr>
            <a:r>
              <a:rPr lang="zh-CN" altLang="en-US" sz="2000" dirty="0">
                <a:latin typeface="华文中宋" panose="02010600040101010101" pitchFamily="2" charset="-122"/>
                <a:ea typeface="华文中宋" panose="02010600040101010101" pitchFamily="2" charset="-122"/>
              </a:rPr>
              <a:t>分层；</a:t>
            </a:r>
          </a:p>
          <a:p>
            <a:pPr lvl="1" eaLnBrk="1" hangingPunct="1">
              <a:buFont typeface="Wingdings" panose="05000000000000000000" pitchFamily="2" charset="2"/>
              <a:buChar char="l"/>
            </a:pPr>
            <a:r>
              <a:rPr lang="zh-CN" altLang="en-US" sz="2000" dirty="0">
                <a:latin typeface="华文中宋" panose="02010600040101010101" pitchFamily="2" charset="-122"/>
                <a:ea typeface="华文中宋" panose="02010600040101010101" pitchFamily="2" charset="-122"/>
              </a:rPr>
              <a:t>退耦。</a:t>
            </a:r>
          </a:p>
          <a:p>
            <a:pPr eaLnBrk="1" hangingPunct="1"/>
            <a:endParaRPr lang="zh-CN" altLang="en-US" kern="0" dirty="0"/>
          </a:p>
        </p:txBody>
      </p:sp>
    </p:spTree>
    <p:extLst>
      <p:ext uri="{BB962C8B-B14F-4D97-AF65-F5344CB8AC3E}">
        <p14:creationId xmlns:p14="http://schemas.microsoft.com/office/powerpoint/2010/main" val="96304884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57200" y="965585"/>
            <a:ext cx="4102968"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latin typeface="华文中宋" panose="02010600040101010101" pitchFamily="2" charset="-122"/>
                <a:ea typeface="华文中宋" panose="02010600040101010101" pitchFamily="2" charset="-122"/>
              </a:rPr>
              <a:t>Portability</a:t>
            </a:r>
            <a:r>
              <a:rPr lang="zh-CN" altLang="en-US" sz="3200" kern="0" dirty="0">
                <a:latin typeface="华文中宋" panose="02010600040101010101" pitchFamily="2" charset="-122"/>
                <a:ea typeface="华文中宋" panose="02010600040101010101" pitchFamily="2" charset="-122"/>
              </a:rPr>
              <a:t>移植性</a:t>
            </a:r>
          </a:p>
        </p:txBody>
      </p:sp>
      <p:sp>
        <p:nvSpPr>
          <p:cNvPr id="4" name="Rectangle 3"/>
          <p:cNvSpPr txBox="1">
            <a:spLocks noChangeArrowheads="1"/>
          </p:cNvSpPr>
          <p:nvPr/>
        </p:nvSpPr>
        <p:spPr>
          <a:xfrm>
            <a:off x="983432" y="1772816"/>
            <a:ext cx="10297144"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zh-CN" altLang="en-US" sz="2800" kern="0" dirty="0">
                <a:solidFill>
                  <a:srgbClr val="FF3399"/>
                </a:solidFill>
                <a:ea typeface="华文中宋" panose="02010600040101010101" pitchFamily="2" charset="-122"/>
              </a:rPr>
              <a:t>定义：软件可以很简单地在平台间移植。</a:t>
            </a:r>
          </a:p>
          <a:p>
            <a:pPr eaLnBrk="1" hangingPunct="1">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buFont typeface="Wingdings" panose="05000000000000000000" pitchFamily="2" charset="2"/>
              <a:buChar char="l"/>
            </a:pPr>
            <a:r>
              <a:rPr lang="zh-CN" altLang="en-US" sz="2400" kern="0" dirty="0">
                <a:ea typeface="华文中宋" panose="02010600040101010101" pitchFamily="2" charset="-122"/>
              </a:rPr>
              <a:t>为平台</a:t>
            </a:r>
            <a:r>
              <a:rPr lang="en-US" altLang="zh-CN" sz="2400" kern="0" dirty="0">
                <a:ea typeface="华文中宋" panose="02010600040101010101" pitchFamily="2" charset="-122"/>
              </a:rPr>
              <a:t>/</a:t>
            </a:r>
            <a:r>
              <a:rPr lang="zh-CN" altLang="en-US" sz="2400" kern="0" dirty="0">
                <a:ea typeface="华文中宋" panose="02010600040101010101" pitchFamily="2" charset="-122"/>
              </a:rPr>
              <a:t>网络独立分层；</a:t>
            </a:r>
          </a:p>
          <a:p>
            <a:pPr lvl="1" eaLnBrk="1" hangingPunct="1">
              <a:buFont typeface="Wingdings" panose="05000000000000000000" pitchFamily="2" charset="2"/>
              <a:buChar char="l"/>
            </a:pPr>
            <a:r>
              <a:rPr lang="zh-CN" altLang="en-US" sz="2400" kern="0" dirty="0">
                <a:ea typeface="华文中宋" panose="02010600040101010101" pitchFamily="2" charset="-122"/>
              </a:rPr>
              <a:t>建立接口标准。</a:t>
            </a:r>
          </a:p>
        </p:txBody>
      </p:sp>
    </p:spTree>
    <p:extLst>
      <p:ext uri="{BB962C8B-B14F-4D97-AF65-F5344CB8AC3E}">
        <p14:creationId xmlns:p14="http://schemas.microsoft.com/office/powerpoint/2010/main" val="37531879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slide(fromBottom)">
                                      <p:cBhvr>
                                        <p:cTn id="7" dur="500"/>
                                        <p:tgtEl>
                                          <p:spTgt spid="4">
                                            <p:txEl>
                                              <p:pRg st="1" end="1"/>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slide(fromBottom)">
                                      <p:cBhvr>
                                        <p:cTn id="10" dur="500"/>
                                        <p:tgtEl>
                                          <p:spTgt spid="4">
                                            <p:txEl>
                                              <p:pRg st="2" end="2"/>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slide(fromBottom)">
                                      <p:cBhvr>
                                        <p:cTn id="13"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504056" y="1008710"/>
            <a:ext cx="4174976"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latin typeface="+mn-lt"/>
                <a:ea typeface="华文中宋" panose="02010600040101010101" pitchFamily="2" charset="-122"/>
              </a:rPr>
              <a:t>Reusability </a:t>
            </a:r>
            <a:r>
              <a:rPr lang="zh-CN" altLang="en-US" sz="3200" kern="0" dirty="0">
                <a:latin typeface="+mn-lt"/>
                <a:ea typeface="华文中宋" panose="02010600040101010101" pitchFamily="2" charset="-122"/>
              </a:rPr>
              <a:t>重用性</a:t>
            </a:r>
          </a:p>
        </p:txBody>
      </p:sp>
      <p:sp>
        <p:nvSpPr>
          <p:cNvPr id="4" name="Rectangle 3"/>
          <p:cNvSpPr txBox="1">
            <a:spLocks noChangeArrowheads="1"/>
          </p:cNvSpPr>
          <p:nvPr/>
        </p:nvSpPr>
        <p:spPr>
          <a:xfrm>
            <a:off x="1127448" y="1844824"/>
            <a:ext cx="10369152"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zh-CN" altLang="en-US" sz="2800" kern="0" dirty="0">
                <a:solidFill>
                  <a:srgbClr val="FF3399"/>
                </a:solidFill>
                <a:ea typeface="华文中宋" panose="02010600040101010101" pitchFamily="2" charset="-122"/>
              </a:rPr>
              <a:t>定义：在新系统中应用已有的组件。</a:t>
            </a:r>
          </a:p>
          <a:p>
            <a:pPr eaLnBrk="1" hangingPunct="1">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buFont typeface="Wingdings" panose="05000000000000000000" pitchFamily="2" charset="2"/>
              <a:buChar char="l"/>
            </a:pPr>
            <a:r>
              <a:rPr lang="zh-CN" altLang="en-US" sz="2400" kern="0" dirty="0">
                <a:ea typeface="华文中宋" panose="02010600040101010101" pitchFamily="2" charset="-122"/>
              </a:rPr>
              <a:t>规则和小型的模式；</a:t>
            </a:r>
          </a:p>
          <a:p>
            <a:pPr lvl="1" eaLnBrk="1" hangingPunct="1">
              <a:buFont typeface="Wingdings" panose="05000000000000000000" pitchFamily="2" charset="2"/>
              <a:buChar char="l"/>
            </a:pPr>
            <a:r>
              <a:rPr lang="zh-CN" altLang="en-US" sz="2400" kern="0" dirty="0">
                <a:ea typeface="华文中宋" panose="02010600040101010101" pitchFamily="2" charset="-122"/>
              </a:rPr>
              <a:t>建立应用框架；</a:t>
            </a:r>
          </a:p>
          <a:p>
            <a:pPr lvl="1" eaLnBrk="1" hangingPunct="1">
              <a:buFont typeface="Wingdings" panose="05000000000000000000" pitchFamily="2" charset="2"/>
              <a:buChar char="l"/>
            </a:pPr>
            <a:r>
              <a:rPr lang="zh-CN" altLang="en-US" sz="2400" kern="0" dirty="0">
                <a:ea typeface="华文中宋" panose="02010600040101010101" pitchFamily="2" charset="-122"/>
              </a:rPr>
              <a:t>建立产品线体系结构。</a:t>
            </a:r>
          </a:p>
        </p:txBody>
      </p:sp>
    </p:spTree>
    <p:extLst>
      <p:ext uri="{BB962C8B-B14F-4D97-AF65-F5344CB8AC3E}">
        <p14:creationId xmlns:p14="http://schemas.microsoft.com/office/powerpoint/2010/main" val="31331929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slide(fromBottom)">
                                      <p:cBhvr>
                                        <p:cTn id="7" dur="500"/>
                                        <p:tgtEl>
                                          <p:spTgt spid="4">
                                            <p:txEl>
                                              <p:pRg st="1" end="1"/>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slide(fromBottom)">
                                      <p:cBhvr>
                                        <p:cTn id="10" dur="500"/>
                                        <p:tgtEl>
                                          <p:spTgt spid="4">
                                            <p:txEl>
                                              <p:pRg st="2" end="2"/>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slide(fromBottom)">
                                      <p:cBhvr>
                                        <p:cTn id="13" dur="500"/>
                                        <p:tgtEl>
                                          <p:spTgt spid="4">
                                            <p:txEl>
                                              <p:pRg st="3" end="3"/>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slide(fromBottom)">
                                      <p:cBhvr>
                                        <p:cTn id="1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055440" y="2989312"/>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271340" y="3487787"/>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509644" y="164447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sp>
        <p:nvSpPr>
          <p:cNvPr id="8" name="标题 1"/>
          <p:cNvSpPr txBox="1">
            <a:spLocks/>
          </p:cNvSpPr>
          <p:nvPr/>
        </p:nvSpPr>
        <p:spPr>
          <a:xfrm>
            <a:off x="119336" y="214609"/>
            <a:ext cx="8229600" cy="622026"/>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3600" dirty="0">
                <a:latin typeface="Arial Black" panose="020B0A04020102020204" pitchFamily="34" charset="0"/>
                <a:ea typeface="华文中宋" panose="02010600040101010101" pitchFamily="2" charset="-122"/>
              </a:rPr>
              <a:t>Software Architecture</a:t>
            </a:r>
            <a:endParaRPr lang="zh-CN" altLang="en-US" kern="0" dirty="0">
              <a:latin typeface="华文中宋" panose="02010600040101010101" pitchFamily="2" charset="-122"/>
              <a:ea typeface="华文中宋" panose="02010600040101010101" pitchFamily="2" charset="-122"/>
            </a:endParaRPr>
          </a:p>
        </p:txBody>
      </p:sp>
      <p:sp>
        <p:nvSpPr>
          <p:cNvPr id="10" name="文本框 9"/>
          <p:cNvSpPr txBox="1"/>
          <p:nvPr/>
        </p:nvSpPr>
        <p:spPr>
          <a:xfrm>
            <a:off x="2515819" y="211754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 概述</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14562" y="257514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软件体系结构的研究与发展</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2513305" y="302780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软件体系结构的层次性</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p:cNvSpPr txBox="1"/>
          <p:nvPr/>
        </p:nvSpPr>
        <p:spPr>
          <a:xfrm>
            <a:off x="2512048" y="346091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 软件体系结构的设计原理</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p:cNvSpPr txBox="1"/>
          <p:nvPr/>
        </p:nvSpPr>
        <p:spPr>
          <a:xfrm>
            <a:off x="2512047" y="388284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6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部件与连接器</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2509346" y="4309335"/>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7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软件体系结构的一般描述</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2502473" y="475320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8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设计模式</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2495600" y="5173009"/>
            <a:ext cx="9289032"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9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OO</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的设计法则、体系结构风格、</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Overview</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etc.</a:t>
            </a:r>
          </a:p>
        </p:txBody>
      </p:sp>
    </p:spTree>
    <p:extLst>
      <p:ext uri="{BB962C8B-B14F-4D97-AF65-F5344CB8AC3E}">
        <p14:creationId xmlns:p14="http://schemas.microsoft.com/office/powerpoint/2010/main" val="24079665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7" name="Rectangle 2"/>
          <p:cNvSpPr txBox="1">
            <a:spLocks noChangeArrowheads="1"/>
          </p:cNvSpPr>
          <p:nvPr/>
        </p:nvSpPr>
        <p:spPr>
          <a:xfrm>
            <a:off x="504056" y="1196752"/>
            <a:ext cx="4463008"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err="1"/>
              <a:t>Integrability</a:t>
            </a:r>
            <a:r>
              <a:rPr lang="en-US" altLang="zh-CN" sz="3200" kern="0" dirty="0"/>
              <a:t> </a:t>
            </a:r>
            <a:r>
              <a:rPr lang="zh-CN" altLang="en-US" sz="3200" kern="0" dirty="0"/>
              <a:t>集成性</a:t>
            </a:r>
          </a:p>
        </p:txBody>
      </p:sp>
      <p:sp>
        <p:nvSpPr>
          <p:cNvPr id="8" name="Rectangle 3"/>
          <p:cNvSpPr txBox="1">
            <a:spLocks noChangeArrowheads="1"/>
          </p:cNvSpPr>
          <p:nvPr/>
        </p:nvSpPr>
        <p:spPr>
          <a:xfrm>
            <a:off x="1199456" y="1988840"/>
            <a:ext cx="10369152"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zh-CN" altLang="en-US" sz="2800" kern="0" dirty="0">
                <a:solidFill>
                  <a:srgbClr val="FF3399"/>
                </a:solidFill>
                <a:latin typeface="华文中宋" panose="02010600040101010101" pitchFamily="2" charset="-122"/>
                <a:ea typeface="华文中宋" panose="02010600040101010101" pitchFamily="2" charset="-122"/>
              </a:rPr>
              <a:t>定义：让分别开发的组件在一起正确的工作。</a:t>
            </a:r>
          </a:p>
          <a:p>
            <a:pPr eaLnBrk="1" hangingPunct="1">
              <a:buFont typeface="Wingdings" panose="05000000000000000000" pitchFamily="2" charset="2"/>
              <a:buChar char="u"/>
            </a:pPr>
            <a:r>
              <a:rPr lang="en-US" altLang="zh-CN" sz="2800" kern="0" dirty="0">
                <a:latin typeface="华文中宋" panose="02010600040101010101" pitchFamily="2" charset="-122"/>
                <a:ea typeface="华文中宋" panose="02010600040101010101" pitchFamily="2" charset="-122"/>
              </a:rPr>
              <a:t>Architect</a:t>
            </a:r>
            <a:r>
              <a:rPr lang="zh-CN" altLang="en-US" sz="2800" kern="0" dirty="0">
                <a:latin typeface="华文中宋" panose="02010600040101010101" pitchFamily="2" charset="-122"/>
                <a:ea typeface="华文中宋" panose="02010600040101010101" pitchFamily="2" charset="-122"/>
              </a:rPr>
              <a:t>的手段：</a:t>
            </a:r>
          </a:p>
          <a:p>
            <a:pPr lvl="1" eaLnBrk="1" hangingPunct="1">
              <a:buFont typeface="Wingdings" panose="05000000000000000000" pitchFamily="2" charset="2"/>
              <a:buChar char="l"/>
            </a:pPr>
            <a:r>
              <a:rPr lang="zh-CN" altLang="en-US" sz="2400" kern="0" dirty="0">
                <a:latin typeface="华文中宋" panose="02010600040101010101" pitchFamily="2" charset="-122"/>
                <a:ea typeface="华文中宋" panose="02010600040101010101" pitchFamily="2" charset="-122"/>
              </a:rPr>
              <a:t>最小化接口的复杂度；</a:t>
            </a:r>
          </a:p>
          <a:p>
            <a:pPr lvl="1" eaLnBrk="1" hangingPunct="1">
              <a:buFont typeface="Wingdings" panose="05000000000000000000" pitchFamily="2" charset="2"/>
              <a:buChar char="l"/>
            </a:pPr>
            <a:r>
              <a:rPr lang="zh-CN" altLang="en-US" sz="2400" kern="0" dirty="0">
                <a:latin typeface="华文中宋" panose="02010600040101010101" pitchFamily="2" charset="-122"/>
                <a:ea typeface="华文中宋" panose="02010600040101010101" pitchFamily="2" charset="-122"/>
              </a:rPr>
              <a:t>限制交互机制和协议的数量；</a:t>
            </a:r>
          </a:p>
          <a:p>
            <a:pPr lvl="1" eaLnBrk="1" hangingPunct="1">
              <a:buFont typeface="Wingdings" panose="05000000000000000000" pitchFamily="2" charset="2"/>
              <a:buChar char="l"/>
            </a:pPr>
            <a:r>
              <a:rPr lang="zh-CN" altLang="en-US" sz="2400" kern="0" dirty="0">
                <a:latin typeface="华文中宋" panose="02010600040101010101" pitchFamily="2" charset="-122"/>
                <a:ea typeface="华文中宋" panose="02010600040101010101" pitchFamily="2" charset="-122"/>
              </a:rPr>
              <a:t>建立产品线体系结构；</a:t>
            </a:r>
          </a:p>
          <a:p>
            <a:pPr lvl="1" eaLnBrk="1" hangingPunct="1">
              <a:buFont typeface="Wingdings" panose="05000000000000000000" pitchFamily="2" charset="2"/>
              <a:buChar char="l"/>
            </a:pPr>
            <a:r>
              <a:rPr lang="zh-CN" altLang="en-US" sz="2400" kern="0" dirty="0">
                <a:latin typeface="华文中宋" panose="02010600040101010101" pitchFamily="2" charset="-122"/>
                <a:ea typeface="华文中宋" panose="02010600040101010101" pitchFamily="2" charset="-122"/>
              </a:rPr>
              <a:t>统一的命名规范。</a:t>
            </a:r>
          </a:p>
        </p:txBody>
      </p:sp>
    </p:spTree>
    <p:extLst>
      <p:ext uri="{BB962C8B-B14F-4D97-AF65-F5344CB8AC3E}">
        <p14:creationId xmlns:p14="http://schemas.microsoft.com/office/powerpoint/2010/main" val="12507240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slide(fromBottom)">
                                      <p:cBhvr>
                                        <p:cTn id="7" dur="500"/>
                                        <p:tgtEl>
                                          <p:spTgt spid="8">
                                            <p:txEl>
                                              <p:pRg st="1" end="1"/>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slide(fromBottom)">
                                      <p:cBhvr>
                                        <p:cTn id="10" dur="500"/>
                                        <p:tgtEl>
                                          <p:spTgt spid="8">
                                            <p:txEl>
                                              <p:pRg st="2" end="2"/>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slide(fromBottom)">
                                      <p:cBhvr>
                                        <p:cTn id="13" dur="500"/>
                                        <p:tgtEl>
                                          <p:spTgt spid="8">
                                            <p:txEl>
                                              <p:pRg st="3" end="3"/>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animEffect transition="in" filter="slide(fromBottom)">
                                      <p:cBhvr>
                                        <p:cTn id="16" dur="500"/>
                                        <p:tgtEl>
                                          <p:spTgt spid="8">
                                            <p:txEl>
                                              <p:pRg st="4" end="4"/>
                                            </p:txEl>
                                          </p:spTgt>
                                        </p:tgtEl>
                                      </p:cBhvr>
                                    </p:animEffect>
                                  </p:childTnLst>
                                </p:cTn>
                              </p:par>
                              <p:par>
                                <p:cTn id="17" presetID="12" presetClass="entr" presetSubtype="4"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Effect transition="in" filter="slide(fromBottom)">
                                      <p:cBhvr>
                                        <p:cTn id="19"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504056" y="1125707"/>
            <a:ext cx="4174976"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t>Testability</a:t>
            </a:r>
            <a:r>
              <a:rPr lang="zh-CN" altLang="en-US" sz="3200" kern="0" dirty="0"/>
              <a:t>可测性</a:t>
            </a:r>
          </a:p>
        </p:txBody>
      </p:sp>
      <p:sp>
        <p:nvSpPr>
          <p:cNvPr id="4" name="Rectangle 3"/>
          <p:cNvSpPr txBox="1">
            <a:spLocks noChangeArrowheads="1"/>
          </p:cNvSpPr>
          <p:nvPr/>
        </p:nvSpPr>
        <p:spPr>
          <a:xfrm>
            <a:off x="1199456" y="1916832"/>
            <a:ext cx="10225136"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u"/>
            </a:pPr>
            <a:r>
              <a:rPr lang="zh-CN" altLang="en-US" sz="2800" kern="0" dirty="0">
                <a:solidFill>
                  <a:srgbClr val="FF3399"/>
                </a:solidFill>
                <a:ea typeface="华文中宋" panose="02010600040101010101" pitchFamily="2" charset="-122"/>
              </a:rPr>
              <a:t>定义：让软件容易被证明是错的。</a:t>
            </a:r>
          </a:p>
          <a:p>
            <a:pPr eaLnBrk="1" hangingPunct="1">
              <a:lnSpc>
                <a:spcPct val="150000"/>
              </a:lnSpc>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lnSpc>
                <a:spcPct val="150000"/>
              </a:lnSpc>
              <a:buFont typeface="Wingdings" panose="05000000000000000000" pitchFamily="2" charset="2"/>
              <a:buChar char="l"/>
            </a:pPr>
            <a:r>
              <a:rPr lang="zh-CN" altLang="en-US" sz="2400" kern="0" dirty="0">
                <a:ea typeface="华文中宋" panose="02010600040101010101" pitchFamily="2" charset="-122"/>
              </a:rPr>
              <a:t>自检、捕获、回放、故障注入和报告；</a:t>
            </a:r>
          </a:p>
          <a:p>
            <a:pPr lvl="1" eaLnBrk="1" hangingPunct="1">
              <a:lnSpc>
                <a:spcPct val="150000"/>
              </a:lnSpc>
              <a:buFont typeface="Wingdings" panose="05000000000000000000" pitchFamily="2" charset="2"/>
              <a:buChar char="l"/>
            </a:pPr>
            <a:r>
              <a:rPr lang="zh-CN" altLang="en-US" sz="2400" kern="0" dirty="0">
                <a:ea typeface="华文中宋" panose="02010600040101010101" pitchFamily="2" charset="-122"/>
              </a:rPr>
              <a:t>一致的错误处理方式。</a:t>
            </a:r>
          </a:p>
          <a:p>
            <a:pPr lvl="1" eaLnBrk="1" hangingPunct="1"/>
            <a:endParaRPr lang="zh-CN" altLang="en-US" kern="0" dirty="0"/>
          </a:p>
        </p:txBody>
      </p:sp>
    </p:spTree>
    <p:extLst>
      <p:ext uri="{BB962C8B-B14F-4D97-AF65-F5344CB8AC3E}">
        <p14:creationId xmlns:p14="http://schemas.microsoft.com/office/powerpoint/2010/main" val="7446896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slide(fromBottom)">
                                      <p:cBhvr>
                                        <p:cTn id="7" dur="500"/>
                                        <p:tgtEl>
                                          <p:spTgt spid="4">
                                            <p:txEl>
                                              <p:pRg st="1" end="1"/>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slide(fromBottom)">
                                      <p:cBhvr>
                                        <p:cTn id="10" dur="500"/>
                                        <p:tgtEl>
                                          <p:spTgt spid="4">
                                            <p:txEl>
                                              <p:pRg st="2" end="2"/>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slide(fromBottom)">
                                      <p:cBhvr>
                                        <p:cTn id="13"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79617" y="1024864"/>
            <a:ext cx="4679032"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t>Compatibility</a:t>
            </a:r>
            <a:r>
              <a:rPr lang="zh-CN" altLang="en-US" sz="3200" kern="0" dirty="0"/>
              <a:t>兼容性</a:t>
            </a:r>
          </a:p>
        </p:txBody>
      </p:sp>
      <p:sp>
        <p:nvSpPr>
          <p:cNvPr id="4" name="Rectangle 3"/>
          <p:cNvSpPr txBox="1">
            <a:spLocks noChangeArrowheads="1"/>
          </p:cNvSpPr>
          <p:nvPr/>
        </p:nvSpPr>
        <p:spPr>
          <a:xfrm>
            <a:off x="1043848" y="1844824"/>
            <a:ext cx="10308735"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u"/>
            </a:pPr>
            <a:r>
              <a:rPr lang="zh-CN" altLang="en-US" sz="2800" kern="0" dirty="0">
                <a:solidFill>
                  <a:srgbClr val="FF3399"/>
                </a:solidFill>
                <a:ea typeface="华文中宋" panose="02010600040101010101" pitchFamily="2" charset="-122"/>
              </a:rPr>
              <a:t>定义：易于把软件元素和其他软件结合。</a:t>
            </a:r>
          </a:p>
          <a:p>
            <a:pPr eaLnBrk="1" hangingPunct="1">
              <a:lnSpc>
                <a:spcPct val="150000"/>
              </a:lnSpc>
              <a:buFont typeface="Wingdings" panose="05000000000000000000" pitchFamily="2" charset="2"/>
              <a:buChar char="u"/>
            </a:pPr>
            <a:r>
              <a:rPr lang="zh-CN" altLang="en-US" sz="2800" kern="0" dirty="0">
                <a:ea typeface="华文中宋" panose="02010600040101010101" pitchFamily="2" charset="-122"/>
              </a:rPr>
              <a:t>文件格式、数据结构、用户界面。</a:t>
            </a:r>
          </a:p>
          <a:p>
            <a:pPr eaLnBrk="1" hangingPunct="1">
              <a:lnSpc>
                <a:spcPct val="150000"/>
              </a:lnSpc>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lnSpc>
                <a:spcPct val="150000"/>
              </a:lnSpc>
              <a:buFont typeface="Wingdings" panose="05000000000000000000" pitchFamily="2" charset="2"/>
              <a:buChar char="l"/>
            </a:pPr>
            <a:r>
              <a:rPr lang="zh-CN" altLang="en-US" sz="2800" kern="0" dirty="0">
                <a:ea typeface="华文中宋" panose="02010600040101010101" pitchFamily="2" charset="-122"/>
              </a:rPr>
              <a:t>中间件。</a:t>
            </a:r>
          </a:p>
        </p:txBody>
      </p:sp>
    </p:spTree>
    <p:extLst>
      <p:ext uri="{BB962C8B-B14F-4D97-AF65-F5344CB8AC3E}">
        <p14:creationId xmlns:p14="http://schemas.microsoft.com/office/powerpoint/2010/main" val="4981591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slide(fromBottom)">
                                      <p:cBhvr>
                                        <p:cTn id="7" dur="500"/>
                                        <p:tgtEl>
                                          <p:spTgt spid="4">
                                            <p:txEl>
                                              <p:pRg st="2" end="2"/>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slide(fromBottom)">
                                      <p:cBhvr>
                                        <p:cTn id="1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623392" y="1125707"/>
            <a:ext cx="4174976"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latin typeface="+mn-lt"/>
                <a:ea typeface="华文中宋" panose="02010600040101010101" pitchFamily="2" charset="-122"/>
              </a:rPr>
              <a:t>Economy </a:t>
            </a:r>
            <a:r>
              <a:rPr lang="zh-CN" altLang="en-US" sz="3200" kern="0" dirty="0">
                <a:latin typeface="+mn-lt"/>
                <a:ea typeface="华文中宋" panose="02010600040101010101" pitchFamily="2" charset="-122"/>
              </a:rPr>
              <a:t>经济效益</a:t>
            </a:r>
          </a:p>
        </p:txBody>
      </p:sp>
      <p:sp>
        <p:nvSpPr>
          <p:cNvPr id="4" name="Rectangle 3"/>
          <p:cNvSpPr txBox="1">
            <a:spLocks noChangeArrowheads="1"/>
          </p:cNvSpPr>
          <p:nvPr/>
        </p:nvSpPr>
        <p:spPr>
          <a:xfrm>
            <a:off x="1271464" y="1988840"/>
            <a:ext cx="10153128"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u"/>
            </a:pPr>
            <a:r>
              <a:rPr lang="zh-CN" altLang="en-US" sz="2800" kern="0" dirty="0">
                <a:solidFill>
                  <a:srgbClr val="FF3399"/>
                </a:solidFill>
                <a:ea typeface="华文中宋" panose="02010600040101010101" pitchFamily="2" charset="-122"/>
              </a:rPr>
              <a:t>定义：开发成本、开发时间和对市场的适应能力。</a:t>
            </a:r>
          </a:p>
          <a:p>
            <a:pPr eaLnBrk="1" hangingPunct="1">
              <a:lnSpc>
                <a:spcPct val="150000"/>
              </a:lnSpc>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lnSpc>
                <a:spcPct val="150000"/>
              </a:lnSpc>
              <a:buFont typeface="Wingdings" panose="05000000000000000000" pitchFamily="2" charset="2"/>
              <a:buChar char="l"/>
            </a:pPr>
            <a:r>
              <a:rPr lang="zh-CN" altLang="en-US" sz="2400" kern="0" dirty="0">
                <a:ea typeface="华文中宋" panose="02010600040101010101" pitchFamily="2" charset="-122"/>
              </a:rPr>
              <a:t>正确的选择体系结构；</a:t>
            </a:r>
          </a:p>
          <a:p>
            <a:pPr lvl="1" eaLnBrk="1" hangingPunct="1">
              <a:lnSpc>
                <a:spcPct val="150000"/>
              </a:lnSpc>
              <a:buFont typeface="Wingdings" panose="05000000000000000000" pitchFamily="2" charset="2"/>
              <a:buChar char="l"/>
            </a:pPr>
            <a:r>
              <a:rPr lang="zh-CN" altLang="en-US" sz="2400" kern="0" dirty="0">
                <a:ea typeface="华文中宋" panose="02010600040101010101" pitchFamily="2" charset="-122"/>
              </a:rPr>
              <a:t>组件重用；</a:t>
            </a:r>
          </a:p>
          <a:p>
            <a:pPr lvl="1" eaLnBrk="1" hangingPunct="1">
              <a:lnSpc>
                <a:spcPct val="150000"/>
              </a:lnSpc>
              <a:buFont typeface="Wingdings" panose="05000000000000000000" pitchFamily="2" charset="2"/>
              <a:buChar char="l"/>
            </a:pPr>
            <a:r>
              <a:rPr lang="en-US" altLang="zh-CN" sz="2400" kern="0" dirty="0">
                <a:ea typeface="华文中宋" panose="02010600040101010101" pitchFamily="2" charset="-122"/>
              </a:rPr>
              <a:t>Modifiability</a:t>
            </a:r>
            <a:r>
              <a:rPr lang="zh-CN" altLang="en-US" sz="2400" kern="0" dirty="0">
                <a:ea typeface="华文中宋" panose="02010600040101010101" pitchFamily="2" charset="-122"/>
              </a:rPr>
              <a:t>。</a:t>
            </a:r>
            <a:endParaRPr lang="en-US" altLang="zh-CN" sz="2400" kern="0" dirty="0">
              <a:ea typeface="华文中宋" panose="02010600040101010101" pitchFamily="2" charset="-122"/>
            </a:endParaRPr>
          </a:p>
        </p:txBody>
      </p:sp>
    </p:spTree>
    <p:extLst>
      <p:ext uri="{BB962C8B-B14F-4D97-AF65-F5344CB8AC3E}">
        <p14:creationId xmlns:p14="http://schemas.microsoft.com/office/powerpoint/2010/main" val="33514296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slide(fromBottom)">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slide(fromBottom)">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slide(fromBottom)">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slide(fromBottom)">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57200" y="889843"/>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4" name="Rectangle 3"/>
          <p:cNvSpPr txBox="1">
            <a:spLocks noChangeArrowheads="1"/>
          </p:cNvSpPr>
          <p:nvPr/>
        </p:nvSpPr>
        <p:spPr>
          <a:xfrm>
            <a:off x="695400" y="1449480"/>
            <a:ext cx="10801200"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kern="0" dirty="0">
                <a:solidFill>
                  <a:srgbClr val="993333"/>
                </a:solidFill>
                <a:ea typeface="华文中宋" panose="02010600040101010101" pitchFamily="2" charset="-122"/>
              </a:rPr>
              <a:t>关于质量的教训</a:t>
            </a:r>
            <a:endParaRPr lang="en-US" altLang="zh-CN" sz="3200" b="1" kern="0" dirty="0">
              <a:solidFill>
                <a:srgbClr val="993333"/>
              </a:solidFill>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对要达到的质量做好计划，把它们设计到体系结构中去；</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理解各种体系结构的质量表现很重要，注意折衷；</a:t>
            </a:r>
          </a:p>
          <a:p>
            <a:pPr lvl="1" eaLnBrk="1" hangingPunct="1">
              <a:lnSpc>
                <a:spcPct val="150000"/>
              </a:lnSpc>
              <a:buFont typeface="Wingdings" panose="05000000000000000000" pitchFamily="2" charset="2"/>
              <a:buChar char="u"/>
            </a:pPr>
            <a:r>
              <a:rPr lang="zh-CN" altLang="en-US" sz="2800" kern="0" dirty="0">
                <a:highlight>
                  <a:srgbClr val="FFFF00"/>
                </a:highlight>
                <a:latin typeface="华文中宋" panose="02010600040101010101" pitchFamily="2" charset="-122"/>
                <a:ea typeface="华文中宋" panose="02010600040101010101" pitchFamily="2" charset="-122"/>
              </a:rPr>
              <a:t>控制好实现环节，不要让体系结构的贡献被糟糕的实现消灭。</a:t>
            </a:r>
          </a:p>
        </p:txBody>
      </p:sp>
    </p:spTree>
    <p:extLst>
      <p:ext uri="{BB962C8B-B14F-4D97-AF65-F5344CB8AC3E}">
        <p14:creationId xmlns:p14="http://schemas.microsoft.com/office/powerpoint/2010/main" val="258919792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57200" y="889843"/>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4" name="Rectangle 3"/>
          <p:cNvSpPr txBox="1">
            <a:spLocks noChangeArrowheads="1"/>
          </p:cNvSpPr>
          <p:nvPr/>
        </p:nvSpPr>
        <p:spPr>
          <a:xfrm>
            <a:off x="538304" y="1196752"/>
            <a:ext cx="11030303" cy="5112568"/>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kern="0" dirty="0">
                <a:solidFill>
                  <a:srgbClr val="993333"/>
                </a:solidFill>
                <a:ea typeface="华文中宋" panose="02010600040101010101" pitchFamily="2" charset="-122"/>
              </a:rPr>
              <a:t>怎样提高质量？我们能做的是，使体系结构：</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易于理解；</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可度量；</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可复用；</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可文档化；</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易于交流和执行。</a:t>
            </a:r>
          </a:p>
        </p:txBody>
      </p:sp>
    </p:spTree>
    <p:extLst>
      <p:ext uri="{BB962C8B-B14F-4D97-AF65-F5344CB8AC3E}">
        <p14:creationId xmlns:p14="http://schemas.microsoft.com/office/powerpoint/2010/main" val="333419455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4"/>
          <p:cNvSpPr txBox="1">
            <a:spLocks noChangeArrowheads="1"/>
          </p:cNvSpPr>
          <p:nvPr/>
        </p:nvSpPr>
        <p:spPr>
          <a:xfrm>
            <a:off x="457200" y="975890"/>
            <a:ext cx="8229600" cy="1371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4" name="Rectangle 5"/>
          <p:cNvSpPr txBox="1">
            <a:spLocks noChangeArrowheads="1"/>
          </p:cNvSpPr>
          <p:nvPr/>
        </p:nvSpPr>
        <p:spPr>
          <a:xfrm>
            <a:off x="767408" y="1412776"/>
            <a:ext cx="9721080" cy="4896544"/>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2800" b="1" kern="0" dirty="0">
                <a:solidFill>
                  <a:srgbClr val="993333"/>
                </a:solidFill>
                <a:ea typeface="华文中宋" panose="02010600040101010101" pitchFamily="2" charset="-122"/>
              </a:rPr>
              <a:t>好的体系结构，与大多数好的设计一样</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是一系列相容的原理和技术的产物，在项目的各个阶段保持一致（知行合一）；</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在各种变化面前表现出弹性；</a:t>
            </a:r>
          </a:p>
          <a:p>
            <a:pPr lvl="1" eaLnBrk="1" hangingPunct="1">
              <a:lnSpc>
                <a:spcPct val="150000"/>
              </a:lnSpc>
              <a:buFont typeface="Wingdings" panose="05000000000000000000" pitchFamily="2" charset="2"/>
              <a:buChar char="u"/>
            </a:pPr>
            <a:r>
              <a:rPr lang="zh-CN" altLang="en-US" sz="2800" kern="0" dirty="0">
                <a:highlight>
                  <a:srgbClr val="FFFF00"/>
                </a:highlight>
                <a:latin typeface="华文中宋" panose="02010600040101010101" pitchFamily="2" charset="-122"/>
                <a:ea typeface="华文中宋" panose="02010600040101010101" pitchFamily="2" charset="-122"/>
              </a:rPr>
              <a:t>在产品的整个生命周期中充当向导；</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重用成熟的工程知识。</a:t>
            </a:r>
          </a:p>
        </p:txBody>
      </p:sp>
    </p:spTree>
    <p:extLst>
      <p:ext uri="{BB962C8B-B14F-4D97-AF65-F5344CB8AC3E}">
        <p14:creationId xmlns:p14="http://schemas.microsoft.com/office/powerpoint/2010/main" val="147813480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D3995E1D-7570-42FC-97A8-00E8695F047A}"/>
              </a:ext>
            </a:extLst>
          </p:cNvPr>
          <p:cNvSpPr txBox="1">
            <a:spLocks noChangeArrowheads="1"/>
          </p:cNvSpPr>
          <p:nvPr/>
        </p:nvSpPr>
        <p:spPr>
          <a:xfrm>
            <a:off x="551384" y="926138"/>
            <a:ext cx="10972800" cy="5241925"/>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zh-CN" altLang="en-US" sz="2800" kern="0" dirty="0">
                <a:latin typeface="华文中宋" panose="02010600040101010101" pitchFamily="2" charset="-122"/>
                <a:ea typeface="华文中宋" panose="02010600040101010101" pitchFamily="2" charset="-122"/>
              </a:rPr>
              <a:t>现状：</a:t>
            </a:r>
            <a:endParaRPr lang="en-US" altLang="zh-CN" sz="2400" kern="0" dirty="0">
              <a:latin typeface="华文中宋" panose="02010600040101010101" pitchFamily="2" charset="-122"/>
              <a:ea typeface="华文中宋" panose="02010600040101010101" pitchFamily="2" charset="-122"/>
            </a:endParaRPr>
          </a:p>
        </p:txBody>
      </p:sp>
      <p:sp>
        <p:nvSpPr>
          <p:cNvPr id="7" name="文本框 6">
            <a:extLst>
              <a:ext uri="{FF2B5EF4-FFF2-40B4-BE49-F238E27FC236}">
                <a16:creationId xmlns:a16="http://schemas.microsoft.com/office/drawing/2014/main" id="{D1D1AFAB-88E4-4EA8-919E-8C67D921C2DF}"/>
              </a:ext>
            </a:extLst>
          </p:cNvPr>
          <p:cNvSpPr txBox="1"/>
          <p:nvPr/>
        </p:nvSpPr>
        <p:spPr>
          <a:xfrm>
            <a:off x="848544" y="1593294"/>
            <a:ext cx="10684768" cy="4892878"/>
          </a:xfrm>
          <a:prstGeom prst="rect">
            <a:avLst/>
          </a:prstGeom>
        </p:spPr>
        <p:txBody>
          <a:bodyPr wrap="square" rtlCol="0">
            <a:spAutoFit/>
          </a:bodyPr>
          <a:lstStyle/>
          <a:p>
            <a:pPr marL="342900" lvl="0" indent="-342900" eaLnBrk="1" hangingPunct="1">
              <a:lnSpc>
                <a:spcPct val="150000"/>
              </a:lnSpc>
              <a:buFont typeface="Wingdings" panose="05000000000000000000" pitchFamily="2" charset="2"/>
              <a:buChar char="u"/>
              <a:defRPr/>
            </a:pPr>
            <a:r>
              <a:rPr lang="zh-CN" altLang="en-US" b="1" dirty="0">
                <a:latin typeface="华文中宋" panose="02010600040101010101" pitchFamily="2" charset="-122"/>
                <a:ea typeface="华文中宋" panose="02010600040101010101" pitchFamily="2" charset="-122"/>
              </a:rPr>
              <a:t>相对于硬件，软件不会“磨损”。软件的运行和使用期间，没有硬件那样的机械磨损、老化问题。</a:t>
            </a:r>
            <a:endParaRPr lang="en-US" altLang="zh-CN" b="1" dirty="0">
              <a:latin typeface="华文中宋" panose="02010600040101010101" pitchFamily="2" charset="-122"/>
              <a:ea typeface="华文中宋" panose="02010600040101010101" pitchFamily="2" charset="-122"/>
            </a:endParaRPr>
          </a:p>
          <a:p>
            <a:pPr marL="342900" lvl="0" indent="-342900" eaLnBrk="1" hangingPunct="1">
              <a:lnSpc>
                <a:spcPct val="150000"/>
              </a:lnSpc>
              <a:buFont typeface="Wingdings" panose="05000000000000000000" pitchFamily="2" charset="2"/>
              <a:buChar char="u"/>
              <a:defRPr/>
            </a:pPr>
            <a:r>
              <a:rPr lang="zh-CN" altLang="en-US" b="1" dirty="0">
                <a:latin typeface="华文中宋" panose="02010600040101010101" pitchFamily="2" charset="-122"/>
                <a:ea typeface="华文中宋" panose="02010600040101010101" pitchFamily="2" charset="-122"/>
              </a:rPr>
              <a:t>但，</a:t>
            </a:r>
            <a:r>
              <a:rPr lang="zh-CN" altLang="en-US" dirty="0">
                <a:solidFill>
                  <a:srgbClr val="C00000"/>
                </a:solidFill>
                <a:latin typeface="华文中宋" panose="02010600040101010101" pitchFamily="2" charset="-122"/>
                <a:ea typeface="华文中宋" panose="02010600040101010101" pitchFamily="2" charset="-122"/>
              </a:rPr>
              <a:t>软件会“退化”。</a:t>
            </a:r>
            <a:r>
              <a:rPr lang="zh-CN" altLang="en-US" dirty="0">
                <a:solidFill>
                  <a:srgbClr val="000000"/>
                </a:solidFill>
                <a:latin typeface="华文中宋" panose="02010600040101010101" pitchFamily="2" charset="-122"/>
                <a:ea typeface="华文中宋" panose="02010600040101010101" pitchFamily="2" charset="-122"/>
              </a:rPr>
              <a:t>软件的维护比硬件的维护要复杂得多，与硬件的维修有着本质的差别：</a:t>
            </a:r>
            <a:endParaRPr lang="en-US" altLang="zh-CN" dirty="0">
              <a:solidFill>
                <a:srgbClr val="000000"/>
              </a:solidFill>
              <a:latin typeface="华文中宋" panose="02010600040101010101" pitchFamily="2" charset="-122"/>
              <a:ea typeface="华文中宋" panose="02010600040101010101" pitchFamily="2" charset="-122"/>
            </a:endParaRPr>
          </a:p>
          <a:p>
            <a:pPr marL="798195" lvl="1" indent="-342900" eaLnBrk="1" hangingPunct="1">
              <a:buFont typeface="Wingdings" panose="05000000000000000000" pitchFamily="2" charset="2"/>
              <a:buChar char="l"/>
              <a:defRPr/>
            </a:pPr>
            <a:r>
              <a:rPr lang="zh-CN" altLang="en-US" sz="2310" b="1" dirty="0">
                <a:solidFill>
                  <a:srgbClr val="C00000"/>
                </a:solidFill>
                <a:latin typeface="华文中宋" panose="02010600040101010101" pitchFamily="2" charset="-122"/>
                <a:ea typeface="华文中宋" panose="02010600040101010101" pitchFamily="2" charset="-122"/>
              </a:rPr>
              <a:t>软件的“退化”（软件的退化由修改引发）</a:t>
            </a:r>
          </a:p>
          <a:p>
            <a:pPr lvl="1" eaLnBrk="1" hangingPunct="1">
              <a:lnSpc>
                <a:spcPct val="150000"/>
              </a:lnSpc>
              <a:defRPr/>
            </a:pPr>
            <a:r>
              <a:rPr lang="en-US" altLang="zh-CN" sz="2000" dirty="0">
                <a:solidFill>
                  <a:srgbClr val="000000"/>
                </a:solidFill>
              </a:rPr>
              <a:t>	</a:t>
            </a:r>
            <a:r>
              <a:rPr lang="zh-CN" altLang="en-US" sz="2000" dirty="0">
                <a:solidFill>
                  <a:srgbClr val="000000"/>
                </a:solidFill>
                <a:latin typeface="华文楷体" panose="02010600040101010101" pitchFamily="2" charset="-122"/>
                <a:ea typeface="华文楷体" panose="02010600040101010101" pitchFamily="2" charset="-122"/>
              </a:rPr>
              <a:t>在其生命期中，软件会经历修改（维护），这些修改，有可能会引入新的错误。</a:t>
            </a:r>
            <a:endParaRPr lang="en-US" altLang="zh-CN" sz="2000" dirty="0">
              <a:solidFill>
                <a:srgbClr val="000000"/>
              </a:solidFill>
              <a:latin typeface="华文楷体" panose="02010600040101010101" pitchFamily="2" charset="-122"/>
              <a:ea typeface="华文楷体" panose="02010600040101010101" pitchFamily="2" charset="-122"/>
            </a:endParaRPr>
          </a:p>
          <a:p>
            <a:pPr marL="798195" lvl="1" indent="-342900" eaLnBrk="1" hangingPunct="1">
              <a:buFont typeface="Wingdings" panose="05000000000000000000" pitchFamily="2" charset="2"/>
              <a:buChar char="l"/>
              <a:defRPr/>
            </a:pPr>
            <a:r>
              <a:rPr lang="zh-CN" altLang="en-US" sz="2310" b="1" dirty="0">
                <a:solidFill>
                  <a:srgbClr val="C00000"/>
                </a:solidFill>
                <a:latin typeface="华文中宋" panose="02010600040101010101" pitchFamily="2" charset="-122"/>
                <a:ea typeface="华文中宋" panose="02010600040101010101" pitchFamily="2" charset="-122"/>
              </a:rPr>
              <a:t>软件维护要比硬件维护复杂得多</a:t>
            </a:r>
          </a:p>
          <a:p>
            <a:pPr lvl="2" eaLnBrk="1" hangingPunct="1">
              <a:lnSpc>
                <a:spcPct val="150000"/>
              </a:lnSpc>
              <a:defRPr/>
            </a:pPr>
            <a:r>
              <a:rPr lang="zh-CN" altLang="en-US" sz="2000" dirty="0">
                <a:solidFill>
                  <a:srgbClr val="000000"/>
                </a:solidFill>
                <a:latin typeface="华文楷体" panose="02010600040101010101" pitchFamily="2" charset="-122"/>
                <a:ea typeface="华文楷体" panose="02010600040101010101" pitchFamily="2" charset="-122"/>
              </a:rPr>
              <a:t>当硬件部件磨损、故障时，可用另一个零件替换它；</a:t>
            </a:r>
          </a:p>
          <a:p>
            <a:pPr lvl="2" eaLnBrk="1" hangingPunct="1">
              <a:lnSpc>
                <a:spcPct val="150000"/>
              </a:lnSpc>
              <a:defRPr/>
            </a:pPr>
            <a:r>
              <a:rPr lang="zh-CN" altLang="en-US" sz="2000" dirty="0">
                <a:solidFill>
                  <a:srgbClr val="000000"/>
                </a:solidFill>
                <a:latin typeface="华文楷体" panose="02010600040101010101" pitchFamily="2" charset="-122"/>
                <a:ea typeface="华文楷体" panose="02010600040101010101" pitchFamily="2" charset="-122"/>
              </a:rPr>
              <a:t>但对于软件，每一个故障都表明设计或编码存在错误 。</a:t>
            </a:r>
          </a:p>
          <a:p>
            <a:pPr lvl="0" eaLnBrk="1" hangingPunct="1">
              <a:lnSpc>
                <a:spcPct val="150000"/>
              </a:lnSpc>
              <a:defRPr/>
            </a:pPr>
            <a:endParaRPr lang="en-US" altLang="zh-CN" dirty="0">
              <a:solidFill>
                <a:srgbClr val="FF0000"/>
              </a:solidFill>
              <a:latin typeface="华文中宋" panose="02010600040101010101" pitchFamily="2" charset="-122"/>
              <a:ea typeface="华文中宋" panose="02010600040101010101" pitchFamily="2" charset="-122"/>
            </a:endParaRPr>
          </a:p>
        </p:txBody>
      </p:sp>
      <p:sp>
        <p:nvSpPr>
          <p:cNvPr id="9" name="内容占位符 2">
            <a:extLst>
              <a:ext uri="{FF2B5EF4-FFF2-40B4-BE49-F238E27FC236}">
                <a16:creationId xmlns:a16="http://schemas.microsoft.com/office/drawing/2014/main" id="{D980A36F-92A5-445E-87F2-2D69EF9CE187}"/>
              </a:ext>
            </a:extLst>
          </p:cNvPr>
          <p:cNvSpPr txBox="1">
            <a:spLocks/>
          </p:cNvSpPr>
          <p:nvPr/>
        </p:nvSpPr>
        <p:spPr>
          <a:xfrm>
            <a:off x="36994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marR="0" lvl="0" indent="0" algn="just" defTabSz="914400" rtl="0" eaLnBrk="0" fontAlgn="base" latinLnBrk="0" hangingPunct="0">
              <a:lnSpc>
                <a:spcPts val="3200"/>
              </a:lnSpc>
              <a:spcBef>
                <a:spcPts val="1500"/>
              </a:spcBef>
              <a:spcAft>
                <a:spcPts val="1500"/>
              </a:spcAft>
              <a:buClr>
                <a:srgbClr val="993333"/>
              </a:buClr>
              <a:buSzTx/>
              <a:buFont typeface="+mj-ea"/>
              <a:buNone/>
              <a:tabLst/>
              <a:defRPr/>
            </a:pPr>
            <a:r>
              <a:rPr kumimoji="0" lang="en-US" altLang="zh-CN"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§1.2 </a:t>
            </a:r>
            <a:r>
              <a:rPr kumimoji="0" lang="zh-CN" altLang="en-US"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当前的软件设计</a:t>
            </a:r>
          </a:p>
        </p:txBody>
      </p:sp>
    </p:spTree>
    <p:extLst>
      <p:ext uri="{BB962C8B-B14F-4D97-AF65-F5344CB8AC3E}">
        <p14:creationId xmlns:p14="http://schemas.microsoft.com/office/powerpoint/2010/main" val="221373292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37FEF21-38B1-48A5-91DF-897936D2827B}"/>
              </a:ext>
            </a:extLst>
          </p:cNvPr>
          <p:cNvSpPr>
            <a:spLocks noGrp="1"/>
          </p:cNvSpPr>
          <p:nvPr>
            <p:ph sz="quarter" idx="12"/>
          </p:nvPr>
        </p:nvSpPr>
        <p:spPr/>
        <p:txBody>
          <a:bodyPr/>
          <a:lstStyle/>
          <a:p>
            <a:endParaRPr lang="zh-CN" altLang="en-US"/>
          </a:p>
        </p:txBody>
      </p:sp>
      <p:sp>
        <p:nvSpPr>
          <p:cNvPr id="6" name="Rectangle 3">
            <a:extLst>
              <a:ext uri="{FF2B5EF4-FFF2-40B4-BE49-F238E27FC236}">
                <a16:creationId xmlns:a16="http://schemas.microsoft.com/office/drawing/2014/main" id="{D3995E1D-7570-42FC-97A8-00E8695F047A}"/>
              </a:ext>
            </a:extLst>
          </p:cNvPr>
          <p:cNvSpPr txBox="1">
            <a:spLocks noChangeArrowheads="1"/>
          </p:cNvSpPr>
          <p:nvPr/>
        </p:nvSpPr>
        <p:spPr>
          <a:xfrm>
            <a:off x="551384" y="926138"/>
            <a:ext cx="10972800" cy="5241925"/>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zh-CN" altLang="en-US" sz="2800" kern="0" dirty="0">
                <a:latin typeface="华文中宋" panose="02010600040101010101" pitchFamily="2" charset="-122"/>
                <a:ea typeface="华文中宋" panose="02010600040101010101" pitchFamily="2" charset="-122"/>
              </a:rPr>
              <a:t>现状：</a:t>
            </a:r>
            <a:endParaRPr lang="en-US" altLang="zh-CN" sz="2400" kern="0" dirty="0">
              <a:latin typeface="华文中宋" panose="02010600040101010101" pitchFamily="2" charset="-122"/>
              <a:ea typeface="华文中宋" panose="02010600040101010101" pitchFamily="2" charset="-122"/>
            </a:endParaRPr>
          </a:p>
        </p:txBody>
      </p:sp>
      <p:sp>
        <p:nvSpPr>
          <p:cNvPr id="7" name="文本框 6">
            <a:extLst>
              <a:ext uri="{FF2B5EF4-FFF2-40B4-BE49-F238E27FC236}">
                <a16:creationId xmlns:a16="http://schemas.microsoft.com/office/drawing/2014/main" id="{D1D1AFAB-88E4-4EA8-919E-8C67D921C2DF}"/>
              </a:ext>
            </a:extLst>
          </p:cNvPr>
          <p:cNvSpPr txBox="1"/>
          <p:nvPr/>
        </p:nvSpPr>
        <p:spPr>
          <a:xfrm>
            <a:off x="839416" y="1473727"/>
            <a:ext cx="10788659" cy="1133131"/>
          </a:xfrm>
          <a:prstGeom prst="rect">
            <a:avLst/>
          </a:prstGeom>
        </p:spPr>
        <p:txBody>
          <a:bodyPr wrap="none" rtlCol="0">
            <a:spAutoFit/>
          </a:bodyPr>
          <a:lstStyle/>
          <a:p>
            <a:pPr marL="457178" marR="0" lvl="1" indent="0" algn="l" defTabSz="914400" rtl="0" eaLnBrk="1" fontAlgn="base" latinLnBrk="0" hangingPunct="1">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Times" charset="0"/>
                <a:cs typeface="+mn-cs"/>
              </a:rPr>
              <a:t>SE CRISIS</a:t>
            </a:r>
            <a:r>
              <a:rPr kumimoji="0" lang="zh-CN" altLang="en-US" sz="2400" b="0" i="0" u="none" strike="noStrike" kern="1200" cap="none" spc="0" normalizeH="0" baseline="0" noProof="0" dirty="0">
                <a:ln>
                  <a:noFill/>
                </a:ln>
                <a:solidFill>
                  <a:srgbClr val="000000"/>
                </a:solidFill>
                <a:effectLst/>
                <a:uLnTx/>
                <a:uFillTx/>
                <a:latin typeface="Times" charset="0"/>
                <a:cs typeface="+mn-cs"/>
              </a:rPr>
              <a:t>：软件</a:t>
            </a:r>
            <a:r>
              <a:rPr kumimoji="0" lang="zh-CN" altLang="en-US" sz="2400" b="0" i="0" u="none" strike="noStrike" kern="1200" cap="none" spc="0" normalizeH="0" baseline="0" noProof="0" dirty="0">
                <a:ln>
                  <a:noFill/>
                </a:ln>
                <a:solidFill>
                  <a:srgbClr val="C00000"/>
                </a:solidFill>
                <a:effectLst/>
                <a:uLnTx/>
                <a:uFillTx/>
                <a:latin typeface="Times" charset="0"/>
                <a:cs typeface="+mn-cs"/>
              </a:rPr>
              <a:t>开发</a:t>
            </a:r>
            <a:r>
              <a:rPr kumimoji="0" lang="zh-CN" altLang="en-US" sz="2400" b="0" i="0" u="none" strike="noStrike" kern="1200" cap="none" spc="0" normalizeH="0" baseline="0" noProof="0" dirty="0">
                <a:ln>
                  <a:noFill/>
                </a:ln>
                <a:solidFill>
                  <a:srgbClr val="000000"/>
                </a:solidFill>
                <a:effectLst/>
                <a:uLnTx/>
                <a:uFillTx/>
                <a:latin typeface="Times" charset="0"/>
                <a:cs typeface="+mn-cs"/>
              </a:rPr>
              <a:t>和</a:t>
            </a:r>
            <a:r>
              <a:rPr kumimoji="0" lang="zh-CN" altLang="en-US" sz="2400" b="0" i="0" u="none" strike="noStrike" kern="1200" cap="none" spc="0" normalizeH="0" baseline="0" noProof="0" dirty="0">
                <a:ln>
                  <a:noFill/>
                </a:ln>
                <a:solidFill>
                  <a:srgbClr val="C00000"/>
                </a:solidFill>
                <a:effectLst/>
                <a:uLnTx/>
                <a:uFillTx/>
                <a:latin typeface="Times" charset="0"/>
                <a:cs typeface="+mn-cs"/>
              </a:rPr>
              <a:t>维护</a:t>
            </a:r>
            <a:r>
              <a:rPr kumimoji="0" lang="zh-CN" altLang="en-US" sz="2400" b="0" i="0" u="none" strike="noStrike" kern="1200" cap="none" spc="0" normalizeH="0" baseline="0" noProof="0" dirty="0">
                <a:ln>
                  <a:noFill/>
                </a:ln>
                <a:solidFill>
                  <a:srgbClr val="000000"/>
                </a:solidFill>
                <a:effectLst/>
                <a:uLnTx/>
                <a:uFillTx/>
                <a:latin typeface="Times" charset="0"/>
                <a:cs typeface="+mn-cs"/>
              </a:rPr>
              <a:t>过程中遇到的一系列严重的问题</a:t>
            </a:r>
            <a:endParaRPr kumimoji="0" lang="en-US" altLang="zh-CN" sz="2400" b="0" i="0" u="none" strike="noStrike" kern="1200" cap="none" spc="0" normalizeH="0" baseline="0" noProof="0" dirty="0">
              <a:ln>
                <a:noFill/>
              </a:ln>
              <a:solidFill>
                <a:srgbClr val="000000"/>
              </a:solidFill>
              <a:effectLst/>
              <a:uLnTx/>
              <a:uFillTx/>
              <a:latin typeface="Times" charset="0"/>
              <a:cs typeface="+mn-cs"/>
            </a:endParaRPr>
          </a:p>
          <a:p>
            <a:pPr lvl="1" eaLnBrk="1" hangingPunct="1">
              <a:lnSpc>
                <a:spcPct val="150000"/>
              </a:lnSpc>
              <a:defRPr/>
            </a:pPr>
            <a:r>
              <a:rPr kumimoji="0" lang="en-US" altLang="zh-CN" sz="2400" b="0" i="0" u="none" strike="noStrike" kern="1200" cap="none" spc="0" normalizeH="0" baseline="0" noProof="0" dirty="0">
                <a:ln>
                  <a:noFill/>
                </a:ln>
                <a:solidFill>
                  <a:srgbClr val="000000"/>
                </a:solidFill>
                <a:effectLst/>
                <a:uLnTx/>
                <a:uFillTx/>
                <a:latin typeface="Tahoma" panose="020B0604030504040204" pitchFamily="34" charset="0"/>
                <a:cs typeface="+mn-cs"/>
              </a:rPr>
              <a:t>Standish Group</a:t>
            </a:r>
            <a:r>
              <a:rPr lang="zh-CN" altLang="en-US" sz="1800" dirty="0">
                <a:latin typeface="+mn-lt"/>
              </a:rPr>
              <a:t>（</a:t>
            </a:r>
            <a:r>
              <a:rPr lang="zh-CN" altLang="en-US" sz="1800" dirty="0">
                <a:latin typeface="+mn-lt"/>
                <a:cs typeface="Geneva" charset="0"/>
              </a:rPr>
              <a:t>美国专门从事跟踪</a:t>
            </a:r>
            <a:r>
              <a:rPr lang="en-US" altLang="zh-CN" sz="1800" dirty="0">
                <a:latin typeface="+mn-lt"/>
                <a:cs typeface="Geneva" charset="0"/>
              </a:rPr>
              <a:t>IT</a:t>
            </a:r>
            <a:r>
              <a:rPr lang="zh-CN" altLang="en-US" sz="1800" dirty="0">
                <a:latin typeface="+mn-lt"/>
                <a:cs typeface="Geneva" charset="0"/>
              </a:rPr>
              <a:t>项目成功或失败的权威机构</a:t>
            </a:r>
            <a:r>
              <a:rPr kumimoji="0" lang="zh-CN" altLang="en-US" sz="1800" b="0" i="0" u="none" strike="noStrike" kern="1200" cap="none" spc="0" normalizeH="0" baseline="0" noProof="0" dirty="0">
                <a:ln>
                  <a:noFill/>
                </a:ln>
                <a:solidFill>
                  <a:srgbClr val="000000"/>
                </a:solidFill>
                <a:effectLst/>
                <a:uLnTx/>
                <a:uFillTx/>
                <a:latin typeface="+mn-lt"/>
                <a:cs typeface="+mn-cs"/>
              </a:rPr>
              <a:t>）</a:t>
            </a:r>
            <a:r>
              <a:rPr kumimoji="0" lang="zh-CN" altLang="en-US" sz="2400" b="0" i="0" u="none" strike="noStrike" kern="1200" cap="none" spc="0" normalizeH="0" baseline="0" noProof="0" dirty="0">
                <a:ln>
                  <a:noFill/>
                </a:ln>
                <a:solidFill>
                  <a:srgbClr val="000000"/>
                </a:solidFill>
                <a:effectLst/>
                <a:uLnTx/>
                <a:uFillTx/>
                <a:latin typeface="Times" charset="0"/>
                <a:cs typeface="+mn-cs"/>
              </a:rPr>
              <a:t>对软件项目的统计：</a:t>
            </a:r>
          </a:p>
        </p:txBody>
      </p:sp>
      <p:pic>
        <p:nvPicPr>
          <p:cNvPr id="8" name="Picture 10">
            <a:extLst>
              <a:ext uri="{FF2B5EF4-FFF2-40B4-BE49-F238E27FC236}">
                <a16:creationId xmlns:a16="http://schemas.microsoft.com/office/drawing/2014/main" id="{43C22600-742F-47F0-B350-7F8C85FDB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67" t="6819" b="9419"/>
          <a:stretch>
            <a:fillRect/>
          </a:stretch>
        </p:blipFill>
        <p:spPr bwMode="auto">
          <a:xfrm>
            <a:off x="767408" y="2941864"/>
            <a:ext cx="6221355" cy="3710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a:extLst>
              <a:ext uri="{FF2B5EF4-FFF2-40B4-BE49-F238E27FC236}">
                <a16:creationId xmlns:a16="http://schemas.microsoft.com/office/drawing/2014/main" id="{D980A36F-92A5-445E-87F2-2D69EF9CE187}"/>
              </a:ext>
            </a:extLst>
          </p:cNvPr>
          <p:cNvSpPr txBox="1">
            <a:spLocks/>
          </p:cNvSpPr>
          <p:nvPr/>
        </p:nvSpPr>
        <p:spPr>
          <a:xfrm>
            <a:off x="36994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marR="0" lvl="0" indent="0" algn="just" defTabSz="914400" rtl="0" eaLnBrk="0" fontAlgn="base" latinLnBrk="0" hangingPunct="0">
              <a:lnSpc>
                <a:spcPts val="3200"/>
              </a:lnSpc>
              <a:spcBef>
                <a:spcPts val="1500"/>
              </a:spcBef>
              <a:spcAft>
                <a:spcPts val="1500"/>
              </a:spcAft>
              <a:buClr>
                <a:srgbClr val="993333"/>
              </a:buClr>
              <a:buSzTx/>
              <a:buFont typeface="+mj-ea"/>
              <a:buNone/>
              <a:tabLst/>
              <a:defRPr/>
            </a:pPr>
            <a:r>
              <a:rPr kumimoji="0" lang="en-US" altLang="zh-CN"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§1.2 </a:t>
            </a:r>
            <a:r>
              <a:rPr kumimoji="0" lang="zh-CN" altLang="en-US"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当前的软件设计</a:t>
            </a:r>
          </a:p>
        </p:txBody>
      </p:sp>
      <p:sp>
        <p:nvSpPr>
          <p:cNvPr id="10" name="Rectangle 3">
            <a:extLst>
              <a:ext uri="{FF2B5EF4-FFF2-40B4-BE49-F238E27FC236}">
                <a16:creationId xmlns:a16="http://schemas.microsoft.com/office/drawing/2014/main" id="{6C4B4E4D-4F0E-4159-ABF6-65F39C8AB36D}"/>
              </a:ext>
            </a:extLst>
          </p:cNvPr>
          <p:cNvSpPr txBox="1">
            <a:spLocks noChangeArrowheads="1"/>
          </p:cNvSpPr>
          <p:nvPr/>
        </p:nvSpPr>
        <p:spPr>
          <a:xfrm>
            <a:off x="6312024" y="2889903"/>
            <a:ext cx="5616624" cy="374920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marR="0" lvl="1"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这些有问题或失败的项目带来的直接损失占当年全美</a:t>
            </a:r>
            <a:r>
              <a:rPr kumimoji="0" lang="en-US" altLang="zh-CN"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IT</a:t>
            </a: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投资额的近</a:t>
            </a:r>
            <a:r>
              <a:rPr kumimoji="0" lang="en-US" altLang="zh-CN"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40%</a:t>
            </a: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a:t>
            </a:r>
            <a:endParaRPr kumimoji="0" lang="en-US" altLang="zh-CN"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endParaRPr>
          </a:p>
          <a:p>
            <a:pPr marL="514350" marR="0" lvl="1"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所有的项目中：</a:t>
            </a: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平均超期</a:t>
            </a: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189%</a:t>
            </a: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a:t>
            </a:r>
            <a:endPar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endParaRP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平均超预算</a:t>
            </a: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222%</a:t>
            </a: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a:t>
            </a:r>
            <a:endPar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endParaRP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80%</a:t>
            </a: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的资源被开销在维护上</a:t>
            </a: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a:t>
            </a:r>
          </a:p>
          <a:p>
            <a:pPr lvl="2" eaLnBrk="1" hangingPunct="1">
              <a:lnSpc>
                <a:spcPct val="150000"/>
              </a:lnSpc>
              <a:defRPr/>
            </a:pPr>
            <a:r>
              <a:rPr lang="zh-CN" altLang="en-US" sz="1865" dirty="0">
                <a:ea typeface="黑体" panose="02010609060101010101" pitchFamily="49" charset="-122"/>
              </a:rPr>
              <a:t>导致项目失败的最重要原因与需求有关。</a:t>
            </a: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endPar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endParaRPr>
          </a:p>
        </p:txBody>
      </p:sp>
    </p:spTree>
    <p:extLst>
      <p:ext uri="{BB962C8B-B14F-4D97-AF65-F5344CB8AC3E}">
        <p14:creationId xmlns:p14="http://schemas.microsoft.com/office/powerpoint/2010/main" val="266660812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D3995E1D-7570-42FC-97A8-00E8695F047A}"/>
              </a:ext>
            </a:extLst>
          </p:cNvPr>
          <p:cNvSpPr txBox="1">
            <a:spLocks noChangeArrowheads="1"/>
          </p:cNvSpPr>
          <p:nvPr/>
        </p:nvSpPr>
        <p:spPr>
          <a:xfrm>
            <a:off x="551384" y="926138"/>
            <a:ext cx="10972800" cy="5241925"/>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zh-CN" altLang="en-US" sz="2800" kern="0" dirty="0">
                <a:latin typeface="华文中宋" panose="02010600040101010101" pitchFamily="2" charset="-122"/>
                <a:ea typeface="华文中宋" panose="02010600040101010101" pitchFamily="2" charset="-122"/>
              </a:rPr>
              <a:t>现状：</a:t>
            </a:r>
            <a:endParaRPr lang="en-US" altLang="zh-CN" sz="2400" kern="0" dirty="0">
              <a:latin typeface="华文中宋" panose="02010600040101010101" pitchFamily="2" charset="-122"/>
              <a:ea typeface="华文中宋" panose="02010600040101010101" pitchFamily="2" charset="-122"/>
            </a:endParaRPr>
          </a:p>
        </p:txBody>
      </p:sp>
      <p:sp>
        <p:nvSpPr>
          <p:cNvPr id="7" name="文本框 6">
            <a:extLst>
              <a:ext uri="{FF2B5EF4-FFF2-40B4-BE49-F238E27FC236}">
                <a16:creationId xmlns:a16="http://schemas.microsoft.com/office/drawing/2014/main" id="{D1D1AFAB-88E4-4EA8-919E-8C67D921C2DF}"/>
              </a:ext>
            </a:extLst>
          </p:cNvPr>
          <p:cNvSpPr txBox="1"/>
          <p:nvPr/>
        </p:nvSpPr>
        <p:spPr>
          <a:xfrm>
            <a:off x="848544" y="1593294"/>
            <a:ext cx="5247456" cy="1688924"/>
          </a:xfrm>
          <a:prstGeom prst="rect">
            <a:avLst/>
          </a:prstGeom>
        </p:spPr>
        <p:txBody>
          <a:bodyPr wrap="square" rtlCol="0">
            <a:spAutoFit/>
          </a:bodyPr>
          <a:lstStyle/>
          <a:p>
            <a:pPr eaLnBrk="1" hangingPunct="1">
              <a:lnSpc>
                <a:spcPct val="150000"/>
              </a:lnSpc>
              <a:defRPr/>
            </a:pPr>
            <a:r>
              <a:rPr lang="zh-CN" altLang="en-US" dirty="0">
                <a:latin typeface="华文中宋" panose="02010600040101010101" pitchFamily="2" charset="-122"/>
                <a:ea typeface="华文中宋" panose="02010600040101010101" pitchFamily="2" charset="-122"/>
              </a:rPr>
              <a:t>软件是？</a:t>
            </a:r>
            <a:r>
              <a:rPr lang="zh-CN" altLang="en-US" dirty="0">
                <a:solidFill>
                  <a:srgbClr val="000000"/>
                </a:solidFill>
                <a:latin typeface="华文中宋" panose="02010600040101010101" pitchFamily="2" charset="-122"/>
                <a:ea typeface="华文中宋" panose="02010600040101010101" pitchFamily="2" charset="-122"/>
              </a:rPr>
              <a:t>一套成体系的元素及对象。</a:t>
            </a:r>
            <a:endParaRPr lang="en-US" altLang="zh-CN" dirty="0">
              <a:solidFill>
                <a:srgbClr val="000000"/>
              </a:solidFill>
              <a:latin typeface="华文中宋" panose="02010600040101010101" pitchFamily="2" charset="-122"/>
              <a:ea typeface="华文中宋" panose="02010600040101010101" pitchFamily="2" charset="-122"/>
            </a:endParaRPr>
          </a:p>
          <a:p>
            <a:pPr eaLnBrk="1" hangingPunct="1">
              <a:lnSpc>
                <a:spcPct val="150000"/>
              </a:lnSpc>
              <a:defRPr/>
            </a:pPr>
            <a:endParaRPr lang="zh-CN" altLang="en-US" dirty="0">
              <a:latin typeface="华文中宋" panose="02010600040101010101" pitchFamily="2" charset="-122"/>
              <a:ea typeface="华文中宋" panose="02010600040101010101" pitchFamily="2" charset="-122"/>
            </a:endParaRPr>
          </a:p>
          <a:p>
            <a:pPr lvl="0" eaLnBrk="1" hangingPunct="1">
              <a:lnSpc>
                <a:spcPct val="150000"/>
              </a:lnSpc>
              <a:defRPr/>
            </a:pPr>
            <a:endParaRPr lang="en-US" altLang="zh-CN" dirty="0">
              <a:solidFill>
                <a:srgbClr val="FF0000"/>
              </a:solidFill>
              <a:latin typeface="华文中宋" panose="02010600040101010101" pitchFamily="2" charset="-122"/>
              <a:ea typeface="华文中宋" panose="02010600040101010101" pitchFamily="2" charset="-122"/>
            </a:endParaRPr>
          </a:p>
        </p:txBody>
      </p:sp>
      <p:sp>
        <p:nvSpPr>
          <p:cNvPr id="9" name="内容占位符 2">
            <a:extLst>
              <a:ext uri="{FF2B5EF4-FFF2-40B4-BE49-F238E27FC236}">
                <a16:creationId xmlns:a16="http://schemas.microsoft.com/office/drawing/2014/main" id="{D980A36F-92A5-445E-87F2-2D69EF9CE187}"/>
              </a:ext>
            </a:extLst>
          </p:cNvPr>
          <p:cNvSpPr txBox="1">
            <a:spLocks/>
          </p:cNvSpPr>
          <p:nvPr/>
        </p:nvSpPr>
        <p:spPr>
          <a:xfrm>
            <a:off x="36994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marR="0" lvl="0" indent="0" algn="just" defTabSz="914400" rtl="0" eaLnBrk="0" fontAlgn="base" latinLnBrk="0" hangingPunct="0">
              <a:lnSpc>
                <a:spcPts val="3200"/>
              </a:lnSpc>
              <a:spcBef>
                <a:spcPts val="1500"/>
              </a:spcBef>
              <a:spcAft>
                <a:spcPts val="1500"/>
              </a:spcAft>
              <a:buClr>
                <a:srgbClr val="993333"/>
              </a:buClr>
              <a:buSzTx/>
              <a:buFont typeface="+mj-ea"/>
              <a:buNone/>
              <a:tabLst/>
              <a:defRPr/>
            </a:pPr>
            <a:r>
              <a:rPr kumimoji="0" lang="en-US" altLang="zh-CN"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§1.2 </a:t>
            </a:r>
            <a:r>
              <a:rPr kumimoji="0" lang="zh-CN" altLang="en-US"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当前的软件设计</a:t>
            </a:r>
          </a:p>
        </p:txBody>
      </p:sp>
      <p:grpSp>
        <p:nvGrpSpPr>
          <p:cNvPr id="5" name="组合 4">
            <a:extLst>
              <a:ext uri="{FF2B5EF4-FFF2-40B4-BE49-F238E27FC236}">
                <a16:creationId xmlns:a16="http://schemas.microsoft.com/office/drawing/2014/main" id="{8BC484D9-F74B-446B-A061-CDAB9615EC09}"/>
              </a:ext>
            </a:extLst>
          </p:cNvPr>
          <p:cNvGrpSpPr/>
          <p:nvPr/>
        </p:nvGrpSpPr>
        <p:grpSpPr>
          <a:xfrm>
            <a:off x="983432" y="2348880"/>
            <a:ext cx="4369812" cy="3934104"/>
            <a:chOff x="1235460" y="1410519"/>
            <a:chExt cx="5302298" cy="4773613"/>
          </a:xfrm>
        </p:grpSpPr>
        <p:sp>
          <p:nvSpPr>
            <p:cNvPr id="8" name="Freeform 40217">
              <a:extLst>
                <a:ext uri="{FF2B5EF4-FFF2-40B4-BE49-F238E27FC236}">
                  <a16:creationId xmlns:a16="http://schemas.microsoft.com/office/drawing/2014/main" id="{183A0E4C-4E80-4FB2-BED3-C07BAFE3BD98}"/>
                </a:ext>
              </a:extLst>
            </p:cNvPr>
            <p:cNvSpPr/>
            <p:nvPr/>
          </p:nvSpPr>
          <p:spPr bwMode="auto">
            <a:xfrm>
              <a:off x="3851660" y="3469507"/>
              <a:ext cx="2662238" cy="2714625"/>
            </a:xfrm>
            <a:custGeom>
              <a:avLst/>
              <a:gdLst>
                <a:gd name="T0" fmla="*/ 269 w 1121"/>
                <a:gd name="T1" fmla="*/ 1000 h 1143"/>
                <a:gd name="T2" fmla="*/ 978 w 1121"/>
                <a:gd name="T3" fmla="*/ 810 h 1143"/>
                <a:gd name="T4" fmla="*/ 788 w 1121"/>
                <a:gd name="T5" fmla="*/ 101 h 1143"/>
                <a:gd name="T6" fmla="*/ 245 w 1121"/>
                <a:gd name="T7" fmla="*/ 116 h 1143"/>
                <a:gd name="T8" fmla="*/ 245 w 1121"/>
                <a:gd name="T9" fmla="*/ 116 h 1143"/>
                <a:gd name="T10" fmla="*/ 10 w 1121"/>
                <a:gd name="T11" fmla="*/ 252 h 1143"/>
                <a:gd name="T12" fmla="*/ 10 w 1121"/>
                <a:gd name="T13" fmla="*/ 522 h 1143"/>
                <a:gd name="T14" fmla="*/ 10 w 1121"/>
                <a:gd name="T15" fmla="*/ 522 h 1143"/>
                <a:gd name="T16" fmla="*/ 269 w 1121"/>
                <a:gd name="T17" fmla="*/ 100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269" y="1000"/>
                  </a:moveTo>
                  <a:cubicBezTo>
                    <a:pt x="517" y="1143"/>
                    <a:pt x="834" y="1058"/>
                    <a:pt x="978" y="810"/>
                  </a:cubicBezTo>
                  <a:cubicBezTo>
                    <a:pt x="1121" y="562"/>
                    <a:pt x="1036" y="245"/>
                    <a:pt x="788" y="101"/>
                  </a:cubicBezTo>
                  <a:cubicBezTo>
                    <a:pt x="613" y="0"/>
                    <a:pt x="403" y="13"/>
                    <a:pt x="245" y="116"/>
                  </a:cubicBezTo>
                  <a:cubicBezTo>
                    <a:pt x="245" y="116"/>
                    <a:pt x="245" y="116"/>
                    <a:pt x="245" y="116"/>
                  </a:cubicBezTo>
                  <a:cubicBezTo>
                    <a:pt x="10" y="252"/>
                    <a:pt x="10" y="252"/>
                    <a:pt x="10" y="252"/>
                  </a:cubicBezTo>
                  <a:cubicBezTo>
                    <a:pt x="10" y="522"/>
                    <a:pt x="10" y="522"/>
                    <a:pt x="10" y="522"/>
                  </a:cubicBezTo>
                  <a:cubicBezTo>
                    <a:pt x="10" y="522"/>
                    <a:pt x="10" y="522"/>
                    <a:pt x="10" y="522"/>
                  </a:cubicBezTo>
                  <a:cubicBezTo>
                    <a:pt x="0" y="711"/>
                    <a:pt x="94" y="899"/>
                    <a:pt x="269" y="1000"/>
                  </a:cubicBezTo>
                </a:path>
              </a:pathLst>
            </a:custGeom>
            <a:solidFill>
              <a:srgbClr val="00B050"/>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10" name="Freeform 40218">
              <a:extLst>
                <a:ext uri="{FF2B5EF4-FFF2-40B4-BE49-F238E27FC236}">
                  <a16:creationId xmlns:a16="http://schemas.microsoft.com/office/drawing/2014/main" id="{A0FD24F9-DD79-42BD-BDB6-434D3564A4C2}"/>
                </a:ext>
              </a:extLst>
            </p:cNvPr>
            <p:cNvSpPr/>
            <p:nvPr/>
          </p:nvSpPr>
          <p:spPr bwMode="auto">
            <a:xfrm>
              <a:off x="1235460" y="3469507"/>
              <a:ext cx="2663825" cy="2714625"/>
            </a:xfrm>
            <a:custGeom>
              <a:avLst/>
              <a:gdLst>
                <a:gd name="T0" fmla="*/ 333 w 1121"/>
                <a:gd name="T1" fmla="*/ 101 h 1143"/>
                <a:gd name="T2" fmla="*/ 143 w 1121"/>
                <a:gd name="T3" fmla="*/ 810 h 1143"/>
                <a:gd name="T4" fmla="*/ 852 w 1121"/>
                <a:gd name="T5" fmla="*/ 1000 h 1143"/>
                <a:gd name="T6" fmla="*/ 1111 w 1121"/>
                <a:gd name="T7" fmla="*/ 522 h 1143"/>
                <a:gd name="T8" fmla="*/ 1111 w 1121"/>
                <a:gd name="T9" fmla="*/ 522 h 1143"/>
                <a:gd name="T10" fmla="*/ 1111 w 1121"/>
                <a:gd name="T11" fmla="*/ 252 h 1143"/>
                <a:gd name="T12" fmla="*/ 876 w 1121"/>
                <a:gd name="T13" fmla="*/ 116 h 1143"/>
                <a:gd name="T14" fmla="*/ 876 w 1121"/>
                <a:gd name="T15" fmla="*/ 116 h 1143"/>
                <a:gd name="T16" fmla="*/ 333 w 1121"/>
                <a:gd name="T17" fmla="*/ 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333" y="101"/>
                  </a:moveTo>
                  <a:cubicBezTo>
                    <a:pt x="85" y="245"/>
                    <a:pt x="0" y="562"/>
                    <a:pt x="143" y="810"/>
                  </a:cubicBezTo>
                  <a:cubicBezTo>
                    <a:pt x="287" y="1058"/>
                    <a:pt x="604" y="1143"/>
                    <a:pt x="852" y="1000"/>
                  </a:cubicBezTo>
                  <a:cubicBezTo>
                    <a:pt x="1027" y="899"/>
                    <a:pt x="1121" y="711"/>
                    <a:pt x="1111" y="522"/>
                  </a:cubicBezTo>
                  <a:cubicBezTo>
                    <a:pt x="1111" y="522"/>
                    <a:pt x="1111" y="522"/>
                    <a:pt x="1111" y="522"/>
                  </a:cubicBezTo>
                  <a:cubicBezTo>
                    <a:pt x="1111" y="252"/>
                    <a:pt x="1111" y="252"/>
                    <a:pt x="1111" y="252"/>
                  </a:cubicBezTo>
                  <a:cubicBezTo>
                    <a:pt x="876" y="116"/>
                    <a:pt x="876" y="116"/>
                    <a:pt x="876" y="116"/>
                  </a:cubicBezTo>
                  <a:cubicBezTo>
                    <a:pt x="876" y="116"/>
                    <a:pt x="876" y="116"/>
                    <a:pt x="876" y="116"/>
                  </a:cubicBezTo>
                  <a:cubicBezTo>
                    <a:pt x="718" y="13"/>
                    <a:pt x="508" y="0"/>
                    <a:pt x="333" y="101"/>
                  </a:cubicBezTo>
                </a:path>
              </a:pathLst>
            </a:custGeom>
            <a:solidFill>
              <a:srgbClr val="2AA1DC"/>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11" name="Freeform 40219">
              <a:extLst>
                <a:ext uri="{FF2B5EF4-FFF2-40B4-BE49-F238E27FC236}">
                  <a16:creationId xmlns:a16="http://schemas.microsoft.com/office/drawing/2014/main" id="{A23DE2D9-D295-4AE9-9506-E98A5E086718}"/>
                </a:ext>
              </a:extLst>
            </p:cNvPr>
            <p:cNvSpPr/>
            <p:nvPr/>
          </p:nvSpPr>
          <p:spPr bwMode="auto">
            <a:xfrm>
              <a:off x="2641985" y="1410519"/>
              <a:ext cx="2465388" cy="2657475"/>
            </a:xfrm>
            <a:custGeom>
              <a:avLst/>
              <a:gdLst>
                <a:gd name="T0" fmla="*/ 1038 w 1038"/>
                <a:gd name="T1" fmla="*/ 519 h 1118"/>
                <a:gd name="T2" fmla="*/ 519 w 1038"/>
                <a:gd name="T3" fmla="*/ 0 h 1118"/>
                <a:gd name="T4" fmla="*/ 0 w 1038"/>
                <a:gd name="T5" fmla="*/ 519 h 1118"/>
                <a:gd name="T6" fmla="*/ 284 w 1038"/>
                <a:gd name="T7" fmla="*/ 982 h 1118"/>
                <a:gd name="T8" fmla="*/ 284 w 1038"/>
                <a:gd name="T9" fmla="*/ 982 h 1118"/>
                <a:gd name="T10" fmla="*/ 519 w 1038"/>
                <a:gd name="T11" fmla="*/ 1118 h 1118"/>
                <a:gd name="T12" fmla="*/ 754 w 1038"/>
                <a:gd name="T13" fmla="*/ 982 h 1118"/>
                <a:gd name="T14" fmla="*/ 754 w 1038"/>
                <a:gd name="T15" fmla="*/ 982 h 1118"/>
                <a:gd name="T16" fmla="*/ 1038 w 1038"/>
                <a:gd name="T17" fmla="*/ 519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8" h="1118">
                  <a:moveTo>
                    <a:pt x="1038" y="519"/>
                  </a:moveTo>
                  <a:cubicBezTo>
                    <a:pt x="1038" y="233"/>
                    <a:pt x="806" y="0"/>
                    <a:pt x="519" y="0"/>
                  </a:cubicBezTo>
                  <a:cubicBezTo>
                    <a:pt x="232" y="0"/>
                    <a:pt x="0" y="233"/>
                    <a:pt x="0" y="519"/>
                  </a:cubicBezTo>
                  <a:cubicBezTo>
                    <a:pt x="0" y="721"/>
                    <a:pt x="116" y="896"/>
                    <a:pt x="284" y="982"/>
                  </a:cubicBezTo>
                  <a:cubicBezTo>
                    <a:pt x="284" y="982"/>
                    <a:pt x="284" y="982"/>
                    <a:pt x="284" y="982"/>
                  </a:cubicBezTo>
                  <a:cubicBezTo>
                    <a:pt x="519" y="1118"/>
                    <a:pt x="519" y="1118"/>
                    <a:pt x="519" y="1118"/>
                  </a:cubicBezTo>
                  <a:cubicBezTo>
                    <a:pt x="754" y="982"/>
                    <a:pt x="754" y="982"/>
                    <a:pt x="754" y="982"/>
                  </a:cubicBezTo>
                  <a:cubicBezTo>
                    <a:pt x="754" y="982"/>
                    <a:pt x="754" y="982"/>
                    <a:pt x="754" y="982"/>
                  </a:cubicBezTo>
                  <a:cubicBezTo>
                    <a:pt x="922" y="896"/>
                    <a:pt x="1038" y="721"/>
                    <a:pt x="1038" y="519"/>
                  </a:cubicBezTo>
                </a:path>
              </a:pathLst>
            </a:custGeom>
            <a:solidFill>
              <a:srgbClr val="FFC000"/>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Times" charset="0"/>
                <a:cs typeface="+mn-cs"/>
              </a:endParaRPr>
            </a:p>
          </p:txBody>
        </p:sp>
        <p:sp>
          <p:nvSpPr>
            <p:cNvPr id="12" name="Oval 44671">
              <a:extLst>
                <a:ext uri="{FF2B5EF4-FFF2-40B4-BE49-F238E27FC236}">
                  <a16:creationId xmlns:a16="http://schemas.microsoft.com/office/drawing/2014/main" id="{136EC497-579F-48F5-8B60-43BE336707F3}"/>
                </a:ext>
              </a:extLst>
            </p:cNvPr>
            <p:cNvSpPr>
              <a:spLocks noChangeArrowheads="1"/>
            </p:cNvSpPr>
            <p:nvPr/>
          </p:nvSpPr>
          <p:spPr bwMode="auto">
            <a:xfrm>
              <a:off x="1804888" y="4142711"/>
              <a:ext cx="177225" cy="1772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13" name="Freeform 44672">
              <a:extLst>
                <a:ext uri="{FF2B5EF4-FFF2-40B4-BE49-F238E27FC236}">
                  <a16:creationId xmlns:a16="http://schemas.microsoft.com/office/drawing/2014/main" id="{31804484-994B-4E72-8181-3C7E0E1E4467}"/>
                </a:ext>
              </a:extLst>
            </p:cNvPr>
            <p:cNvSpPr>
              <a:spLocks noEditPoints="1"/>
            </p:cNvSpPr>
            <p:nvPr/>
          </p:nvSpPr>
          <p:spPr bwMode="auto">
            <a:xfrm>
              <a:off x="1690271" y="4026823"/>
              <a:ext cx="403225" cy="403225"/>
            </a:xfrm>
            <a:custGeom>
              <a:avLst/>
              <a:gdLst>
                <a:gd name="T0" fmla="*/ 152 w 170"/>
                <a:gd name="T1" fmla="*/ 90 h 170"/>
                <a:gd name="T2" fmla="*/ 170 w 170"/>
                <a:gd name="T3" fmla="*/ 79 h 170"/>
                <a:gd name="T4" fmla="*/ 151 w 170"/>
                <a:gd name="T5" fmla="*/ 71 h 170"/>
                <a:gd name="T6" fmla="*/ 165 w 170"/>
                <a:gd name="T7" fmla="*/ 55 h 170"/>
                <a:gd name="T8" fmla="*/ 144 w 170"/>
                <a:gd name="T9" fmla="*/ 53 h 170"/>
                <a:gd name="T10" fmla="*/ 154 w 170"/>
                <a:gd name="T11" fmla="*/ 34 h 170"/>
                <a:gd name="T12" fmla="*/ 133 w 170"/>
                <a:gd name="T13" fmla="*/ 38 h 170"/>
                <a:gd name="T14" fmla="*/ 136 w 170"/>
                <a:gd name="T15" fmla="*/ 16 h 170"/>
                <a:gd name="T16" fmla="*/ 117 w 170"/>
                <a:gd name="T17" fmla="*/ 26 h 170"/>
                <a:gd name="T18" fmla="*/ 115 w 170"/>
                <a:gd name="T19" fmla="*/ 5 h 170"/>
                <a:gd name="T20" fmla="*/ 99 w 170"/>
                <a:gd name="T21" fmla="*/ 19 h 170"/>
                <a:gd name="T22" fmla="*/ 91 w 170"/>
                <a:gd name="T23" fmla="*/ 0 h 170"/>
                <a:gd name="T24" fmla="*/ 81 w 170"/>
                <a:gd name="T25" fmla="*/ 18 h 170"/>
                <a:gd name="T26" fmla="*/ 67 w 170"/>
                <a:gd name="T27" fmla="*/ 1 h 170"/>
                <a:gd name="T28" fmla="*/ 62 w 170"/>
                <a:gd name="T29" fmla="*/ 22 h 170"/>
                <a:gd name="T30" fmla="*/ 44 w 170"/>
                <a:gd name="T31" fmla="*/ 10 h 170"/>
                <a:gd name="T32" fmla="*/ 45 w 170"/>
                <a:gd name="T33" fmla="*/ 31 h 170"/>
                <a:gd name="T34" fmla="*/ 25 w 170"/>
                <a:gd name="T35" fmla="*/ 24 h 170"/>
                <a:gd name="T36" fmla="*/ 32 w 170"/>
                <a:gd name="T37" fmla="*/ 45 h 170"/>
                <a:gd name="T38" fmla="*/ 10 w 170"/>
                <a:gd name="T39" fmla="*/ 44 h 170"/>
                <a:gd name="T40" fmla="*/ 23 w 170"/>
                <a:gd name="T41" fmla="*/ 61 h 170"/>
                <a:gd name="T42" fmla="*/ 2 w 170"/>
                <a:gd name="T43" fmla="*/ 67 h 170"/>
                <a:gd name="T44" fmla="*/ 19 w 170"/>
                <a:gd name="T45" fmla="*/ 80 h 170"/>
                <a:gd name="T46" fmla="*/ 0 w 170"/>
                <a:gd name="T47" fmla="*/ 91 h 170"/>
                <a:gd name="T48" fmla="*/ 20 w 170"/>
                <a:gd name="T49" fmla="*/ 99 h 170"/>
                <a:gd name="T50" fmla="*/ 5 w 170"/>
                <a:gd name="T51" fmla="*/ 115 h 170"/>
                <a:gd name="T52" fmla="*/ 27 w 170"/>
                <a:gd name="T53" fmla="*/ 117 h 170"/>
                <a:gd name="T54" fmla="*/ 17 w 170"/>
                <a:gd name="T55" fmla="*/ 136 h 170"/>
                <a:gd name="T56" fmla="*/ 38 w 170"/>
                <a:gd name="T57" fmla="*/ 132 h 170"/>
                <a:gd name="T58" fmla="*/ 34 w 170"/>
                <a:gd name="T59" fmla="*/ 153 h 170"/>
                <a:gd name="T60" fmla="*/ 53 w 170"/>
                <a:gd name="T61" fmla="*/ 143 h 170"/>
                <a:gd name="T62" fmla="*/ 55 w 170"/>
                <a:gd name="T63" fmla="*/ 165 h 170"/>
                <a:gd name="T64" fmla="*/ 71 w 170"/>
                <a:gd name="T65" fmla="*/ 150 h 170"/>
                <a:gd name="T66" fmla="*/ 79 w 170"/>
                <a:gd name="T67" fmla="*/ 170 h 170"/>
                <a:gd name="T68" fmla="*/ 90 w 170"/>
                <a:gd name="T69" fmla="*/ 151 h 170"/>
                <a:gd name="T70" fmla="*/ 103 w 170"/>
                <a:gd name="T71" fmla="*/ 168 h 170"/>
                <a:gd name="T72" fmla="*/ 109 w 170"/>
                <a:gd name="T73" fmla="*/ 147 h 170"/>
                <a:gd name="T74" fmla="*/ 126 w 170"/>
                <a:gd name="T75" fmla="*/ 160 h 170"/>
                <a:gd name="T76" fmla="*/ 125 w 170"/>
                <a:gd name="T77" fmla="*/ 138 h 170"/>
                <a:gd name="T78" fmla="*/ 146 w 170"/>
                <a:gd name="T79" fmla="*/ 145 h 170"/>
                <a:gd name="T80" fmla="*/ 139 w 170"/>
                <a:gd name="T81" fmla="*/ 125 h 170"/>
                <a:gd name="T82" fmla="*/ 160 w 170"/>
                <a:gd name="T83" fmla="*/ 126 h 170"/>
                <a:gd name="T84" fmla="*/ 148 w 170"/>
                <a:gd name="T85" fmla="*/ 108 h 170"/>
                <a:gd name="T86" fmla="*/ 169 w 170"/>
                <a:gd name="T87" fmla="*/ 103 h 170"/>
                <a:gd name="T88" fmla="*/ 152 w 170"/>
                <a:gd name="T89" fmla="*/ 90 h 170"/>
                <a:gd name="T90" fmla="*/ 85 w 170"/>
                <a:gd name="T91" fmla="*/ 141 h 170"/>
                <a:gd name="T92" fmla="*/ 30 w 170"/>
                <a:gd name="T93" fmla="*/ 85 h 170"/>
                <a:gd name="T94" fmla="*/ 85 w 170"/>
                <a:gd name="T95" fmla="*/ 29 h 170"/>
                <a:gd name="T96" fmla="*/ 141 w 170"/>
                <a:gd name="T97" fmla="*/ 85 h 170"/>
                <a:gd name="T98" fmla="*/ 85 w 170"/>
                <a:gd name="T99" fmla="*/ 14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0">
                  <a:moveTo>
                    <a:pt x="152" y="90"/>
                  </a:moveTo>
                  <a:cubicBezTo>
                    <a:pt x="170" y="79"/>
                    <a:pt x="170" y="79"/>
                    <a:pt x="170" y="79"/>
                  </a:cubicBezTo>
                  <a:cubicBezTo>
                    <a:pt x="151" y="71"/>
                    <a:pt x="151" y="71"/>
                    <a:pt x="151" y="71"/>
                  </a:cubicBezTo>
                  <a:cubicBezTo>
                    <a:pt x="165" y="55"/>
                    <a:pt x="165" y="55"/>
                    <a:pt x="165" y="55"/>
                  </a:cubicBezTo>
                  <a:cubicBezTo>
                    <a:pt x="144" y="53"/>
                    <a:pt x="144" y="53"/>
                    <a:pt x="144" y="53"/>
                  </a:cubicBezTo>
                  <a:cubicBezTo>
                    <a:pt x="154" y="34"/>
                    <a:pt x="154" y="34"/>
                    <a:pt x="154" y="34"/>
                  </a:cubicBezTo>
                  <a:cubicBezTo>
                    <a:pt x="133" y="38"/>
                    <a:pt x="133" y="38"/>
                    <a:pt x="133" y="38"/>
                  </a:cubicBezTo>
                  <a:cubicBezTo>
                    <a:pt x="136" y="16"/>
                    <a:pt x="136" y="16"/>
                    <a:pt x="136" y="16"/>
                  </a:cubicBezTo>
                  <a:cubicBezTo>
                    <a:pt x="117" y="26"/>
                    <a:pt x="117" y="26"/>
                    <a:pt x="117" y="26"/>
                  </a:cubicBezTo>
                  <a:cubicBezTo>
                    <a:pt x="115" y="5"/>
                    <a:pt x="115" y="5"/>
                    <a:pt x="115" y="5"/>
                  </a:cubicBezTo>
                  <a:cubicBezTo>
                    <a:pt x="99" y="19"/>
                    <a:pt x="99" y="19"/>
                    <a:pt x="99" y="19"/>
                  </a:cubicBezTo>
                  <a:cubicBezTo>
                    <a:pt x="91" y="0"/>
                    <a:pt x="91" y="0"/>
                    <a:pt x="91" y="0"/>
                  </a:cubicBezTo>
                  <a:cubicBezTo>
                    <a:pt x="81" y="18"/>
                    <a:pt x="81" y="18"/>
                    <a:pt x="81" y="18"/>
                  </a:cubicBezTo>
                  <a:cubicBezTo>
                    <a:pt x="67" y="1"/>
                    <a:pt x="67" y="1"/>
                    <a:pt x="67" y="1"/>
                  </a:cubicBezTo>
                  <a:cubicBezTo>
                    <a:pt x="62" y="22"/>
                    <a:pt x="62" y="22"/>
                    <a:pt x="62" y="22"/>
                  </a:cubicBezTo>
                  <a:cubicBezTo>
                    <a:pt x="44" y="10"/>
                    <a:pt x="44" y="10"/>
                    <a:pt x="44" y="10"/>
                  </a:cubicBezTo>
                  <a:cubicBezTo>
                    <a:pt x="45" y="31"/>
                    <a:pt x="45" y="31"/>
                    <a:pt x="45" y="31"/>
                  </a:cubicBezTo>
                  <a:cubicBezTo>
                    <a:pt x="25" y="24"/>
                    <a:pt x="25" y="24"/>
                    <a:pt x="25" y="24"/>
                  </a:cubicBezTo>
                  <a:cubicBezTo>
                    <a:pt x="32" y="45"/>
                    <a:pt x="32" y="45"/>
                    <a:pt x="32" y="45"/>
                  </a:cubicBezTo>
                  <a:cubicBezTo>
                    <a:pt x="10" y="44"/>
                    <a:pt x="10" y="44"/>
                    <a:pt x="10" y="44"/>
                  </a:cubicBezTo>
                  <a:cubicBezTo>
                    <a:pt x="23" y="61"/>
                    <a:pt x="23" y="61"/>
                    <a:pt x="23" y="61"/>
                  </a:cubicBezTo>
                  <a:cubicBezTo>
                    <a:pt x="2" y="67"/>
                    <a:pt x="2" y="67"/>
                    <a:pt x="2" y="67"/>
                  </a:cubicBezTo>
                  <a:cubicBezTo>
                    <a:pt x="19" y="80"/>
                    <a:pt x="19" y="80"/>
                    <a:pt x="19" y="80"/>
                  </a:cubicBezTo>
                  <a:cubicBezTo>
                    <a:pt x="0" y="91"/>
                    <a:pt x="0" y="91"/>
                    <a:pt x="0" y="91"/>
                  </a:cubicBezTo>
                  <a:cubicBezTo>
                    <a:pt x="20" y="99"/>
                    <a:pt x="20" y="99"/>
                    <a:pt x="20" y="99"/>
                  </a:cubicBezTo>
                  <a:cubicBezTo>
                    <a:pt x="5" y="115"/>
                    <a:pt x="5" y="115"/>
                    <a:pt x="5" y="115"/>
                  </a:cubicBezTo>
                  <a:cubicBezTo>
                    <a:pt x="27" y="117"/>
                    <a:pt x="27" y="117"/>
                    <a:pt x="27" y="117"/>
                  </a:cubicBezTo>
                  <a:cubicBezTo>
                    <a:pt x="17" y="136"/>
                    <a:pt x="17" y="136"/>
                    <a:pt x="17" y="136"/>
                  </a:cubicBezTo>
                  <a:cubicBezTo>
                    <a:pt x="38" y="132"/>
                    <a:pt x="38" y="132"/>
                    <a:pt x="38" y="132"/>
                  </a:cubicBezTo>
                  <a:cubicBezTo>
                    <a:pt x="34" y="153"/>
                    <a:pt x="34" y="153"/>
                    <a:pt x="34" y="153"/>
                  </a:cubicBezTo>
                  <a:cubicBezTo>
                    <a:pt x="53" y="143"/>
                    <a:pt x="53" y="143"/>
                    <a:pt x="53" y="143"/>
                  </a:cubicBezTo>
                  <a:cubicBezTo>
                    <a:pt x="55" y="165"/>
                    <a:pt x="55" y="165"/>
                    <a:pt x="55" y="165"/>
                  </a:cubicBezTo>
                  <a:cubicBezTo>
                    <a:pt x="71" y="150"/>
                    <a:pt x="71" y="150"/>
                    <a:pt x="71" y="150"/>
                  </a:cubicBezTo>
                  <a:cubicBezTo>
                    <a:pt x="79" y="170"/>
                    <a:pt x="79" y="170"/>
                    <a:pt x="79" y="170"/>
                  </a:cubicBezTo>
                  <a:cubicBezTo>
                    <a:pt x="90" y="151"/>
                    <a:pt x="90" y="151"/>
                    <a:pt x="90" y="151"/>
                  </a:cubicBezTo>
                  <a:cubicBezTo>
                    <a:pt x="103" y="168"/>
                    <a:pt x="103" y="168"/>
                    <a:pt x="103" y="168"/>
                  </a:cubicBezTo>
                  <a:cubicBezTo>
                    <a:pt x="109" y="147"/>
                    <a:pt x="109" y="147"/>
                    <a:pt x="109" y="147"/>
                  </a:cubicBezTo>
                  <a:cubicBezTo>
                    <a:pt x="126" y="160"/>
                    <a:pt x="126" y="160"/>
                    <a:pt x="126" y="160"/>
                  </a:cubicBezTo>
                  <a:cubicBezTo>
                    <a:pt x="125" y="138"/>
                    <a:pt x="125" y="138"/>
                    <a:pt x="125" y="138"/>
                  </a:cubicBezTo>
                  <a:cubicBezTo>
                    <a:pt x="146" y="145"/>
                    <a:pt x="146" y="145"/>
                    <a:pt x="146" y="145"/>
                  </a:cubicBezTo>
                  <a:cubicBezTo>
                    <a:pt x="139" y="125"/>
                    <a:pt x="139" y="125"/>
                    <a:pt x="139" y="125"/>
                  </a:cubicBezTo>
                  <a:cubicBezTo>
                    <a:pt x="160" y="126"/>
                    <a:pt x="160" y="126"/>
                    <a:pt x="160" y="126"/>
                  </a:cubicBezTo>
                  <a:cubicBezTo>
                    <a:pt x="148" y="108"/>
                    <a:pt x="148" y="108"/>
                    <a:pt x="148" y="108"/>
                  </a:cubicBezTo>
                  <a:cubicBezTo>
                    <a:pt x="169" y="103"/>
                    <a:pt x="169" y="103"/>
                    <a:pt x="169" y="103"/>
                  </a:cubicBezTo>
                  <a:lnTo>
                    <a:pt x="152" y="90"/>
                  </a:lnTo>
                  <a:close/>
                  <a:moveTo>
                    <a:pt x="85" y="141"/>
                  </a:moveTo>
                  <a:cubicBezTo>
                    <a:pt x="55" y="141"/>
                    <a:pt x="30" y="116"/>
                    <a:pt x="30" y="85"/>
                  </a:cubicBezTo>
                  <a:cubicBezTo>
                    <a:pt x="30" y="54"/>
                    <a:pt x="55" y="29"/>
                    <a:pt x="85" y="29"/>
                  </a:cubicBezTo>
                  <a:cubicBezTo>
                    <a:pt x="116" y="29"/>
                    <a:pt x="141" y="54"/>
                    <a:pt x="141" y="85"/>
                  </a:cubicBezTo>
                  <a:cubicBezTo>
                    <a:pt x="141" y="116"/>
                    <a:pt x="116" y="141"/>
                    <a:pt x="85" y="1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14" name="文本框 13">
              <a:extLst>
                <a:ext uri="{FF2B5EF4-FFF2-40B4-BE49-F238E27FC236}">
                  <a16:creationId xmlns:a16="http://schemas.microsoft.com/office/drawing/2014/main" id="{C8185F37-4EF6-4764-AF41-8D61D389FB49}"/>
                </a:ext>
              </a:extLst>
            </p:cNvPr>
            <p:cNvSpPr txBox="1"/>
            <p:nvPr/>
          </p:nvSpPr>
          <p:spPr>
            <a:xfrm>
              <a:off x="3991377" y="3981286"/>
              <a:ext cx="527709"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rPr>
                <a:t>3</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endParaRPr>
            </a:p>
          </p:txBody>
        </p:sp>
        <p:sp>
          <p:nvSpPr>
            <p:cNvPr id="15" name="文本框 14">
              <a:extLst>
                <a:ext uri="{FF2B5EF4-FFF2-40B4-BE49-F238E27FC236}">
                  <a16:creationId xmlns:a16="http://schemas.microsoft.com/office/drawing/2014/main" id="{BDAC6878-18F3-4DB1-9661-9AB62E52CDF9}"/>
                </a:ext>
              </a:extLst>
            </p:cNvPr>
            <p:cNvSpPr txBox="1"/>
            <p:nvPr/>
          </p:nvSpPr>
          <p:spPr>
            <a:xfrm>
              <a:off x="4755132" y="3981531"/>
              <a:ext cx="1782626"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Times" charset="0"/>
                  <a:cs typeface="+mn-cs"/>
                </a:rPr>
                <a:t>数据</a:t>
              </a:r>
            </a:p>
          </p:txBody>
        </p:sp>
        <p:sp>
          <p:nvSpPr>
            <p:cNvPr id="16" name="文本框 15">
              <a:extLst>
                <a:ext uri="{FF2B5EF4-FFF2-40B4-BE49-F238E27FC236}">
                  <a16:creationId xmlns:a16="http://schemas.microsoft.com/office/drawing/2014/main" id="{504C076C-48B3-4939-9769-8AC653C6EEB8}"/>
                </a:ext>
              </a:extLst>
            </p:cNvPr>
            <p:cNvSpPr txBox="1"/>
            <p:nvPr/>
          </p:nvSpPr>
          <p:spPr>
            <a:xfrm>
              <a:off x="3379354" y="3981286"/>
              <a:ext cx="527709"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rPr>
                <a:t>2</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358EB4AF-A1EE-4353-BF42-67034AB851AD}"/>
                </a:ext>
              </a:extLst>
            </p:cNvPr>
            <p:cNvSpPr txBox="1"/>
            <p:nvPr/>
          </p:nvSpPr>
          <p:spPr>
            <a:xfrm>
              <a:off x="2066278" y="3981531"/>
              <a:ext cx="1065934"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Times" charset="0"/>
                  <a:cs typeface="+mn-cs"/>
                </a:rPr>
                <a:t>程序</a:t>
              </a:r>
            </a:p>
          </p:txBody>
        </p:sp>
        <p:sp>
          <p:nvSpPr>
            <p:cNvPr id="18" name="文本框 17">
              <a:extLst>
                <a:ext uri="{FF2B5EF4-FFF2-40B4-BE49-F238E27FC236}">
                  <a16:creationId xmlns:a16="http://schemas.microsoft.com/office/drawing/2014/main" id="{3F3B98C1-D0C0-4793-B684-B8752C71353F}"/>
                </a:ext>
              </a:extLst>
            </p:cNvPr>
            <p:cNvSpPr txBox="1"/>
            <p:nvPr/>
          </p:nvSpPr>
          <p:spPr>
            <a:xfrm>
              <a:off x="3667040" y="3467620"/>
              <a:ext cx="527709"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rPr>
                <a:t>1</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AEADCC1F-BF5B-4F63-A35C-B3D98F2C6AA2}"/>
                </a:ext>
              </a:extLst>
            </p:cNvPr>
            <p:cNvSpPr txBox="1"/>
            <p:nvPr/>
          </p:nvSpPr>
          <p:spPr>
            <a:xfrm>
              <a:off x="3530553" y="1735433"/>
              <a:ext cx="1782626"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Times" charset="0"/>
                  <a:cs typeface="+mn-cs"/>
                </a:rPr>
                <a:t>文档</a:t>
              </a:r>
            </a:p>
          </p:txBody>
        </p:sp>
        <p:sp>
          <p:nvSpPr>
            <p:cNvPr id="20" name="文本框 19">
              <a:extLst>
                <a:ext uri="{FF2B5EF4-FFF2-40B4-BE49-F238E27FC236}">
                  <a16:creationId xmlns:a16="http://schemas.microsoft.com/office/drawing/2014/main" id="{E9F6F647-014B-42DA-BAA7-FAF5416F7593}"/>
                </a:ext>
              </a:extLst>
            </p:cNvPr>
            <p:cNvSpPr txBox="1"/>
            <p:nvPr/>
          </p:nvSpPr>
          <p:spPr>
            <a:xfrm>
              <a:off x="3134449" y="2188629"/>
              <a:ext cx="1713857" cy="1008326"/>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Times" charset="0"/>
                  <a:cs typeface="+mn-cs"/>
                </a:rPr>
                <a:t>与程序开发、维护、使用有关的图文资料</a:t>
              </a:r>
            </a:p>
          </p:txBody>
        </p:sp>
        <p:sp>
          <p:nvSpPr>
            <p:cNvPr id="21" name="文本框 20">
              <a:extLst>
                <a:ext uri="{FF2B5EF4-FFF2-40B4-BE49-F238E27FC236}">
                  <a16:creationId xmlns:a16="http://schemas.microsoft.com/office/drawing/2014/main" id="{EECFFAFC-9FB7-42E9-9483-2DD58E24BBB5}"/>
                </a:ext>
              </a:extLst>
            </p:cNvPr>
            <p:cNvSpPr txBox="1"/>
            <p:nvPr/>
          </p:nvSpPr>
          <p:spPr>
            <a:xfrm>
              <a:off x="1652128" y="4450389"/>
              <a:ext cx="1845519" cy="830997"/>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lumMod val="95000"/>
                    </a:srgbClr>
                  </a:solidFill>
                  <a:effectLst/>
                  <a:uLnTx/>
                  <a:uFillTx/>
                  <a:latin typeface="Times" charset="0"/>
                  <a:cs typeface="+mn-cs"/>
                </a:rPr>
                <a:t>能够完成预定功能和性能的可执行指令</a:t>
              </a:r>
            </a:p>
          </p:txBody>
        </p:sp>
        <p:sp>
          <p:nvSpPr>
            <p:cNvPr id="22" name="流程图: 磁盘 21">
              <a:extLst>
                <a:ext uri="{FF2B5EF4-FFF2-40B4-BE49-F238E27FC236}">
                  <a16:creationId xmlns:a16="http://schemas.microsoft.com/office/drawing/2014/main" id="{CF5F09BC-6582-4FF9-9B07-82F2846CB47A}"/>
                </a:ext>
              </a:extLst>
            </p:cNvPr>
            <p:cNvSpPr/>
            <p:nvPr/>
          </p:nvSpPr>
          <p:spPr>
            <a:xfrm>
              <a:off x="5596128" y="4048466"/>
              <a:ext cx="341722" cy="330465"/>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23" name="流程图: 卡片 22">
              <a:extLst>
                <a:ext uri="{FF2B5EF4-FFF2-40B4-BE49-F238E27FC236}">
                  <a16:creationId xmlns:a16="http://schemas.microsoft.com/office/drawing/2014/main" id="{FB79AE80-E2D5-4556-AA20-ACCDDCD8A27B}"/>
                </a:ext>
              </a:extLst>
            </p:cNvPr>
            <p:cNvSpPr/>
            <p:nvPr/>
          </p:nvSpPr>
          <p:spPr>
            <a:xfrm flipH="1">
              <a:off x="3241106" y="1829417"/>
              <a:ext cx="262093" cy="298734"/>
            </a:xfrm>
            <a:prstGeom prst="flowChartPunchedCard">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24" name="文本框 23">
              <a:extLst>
                <a:ext uri="{FF2B5EF4-FFF2-40B4-BE49-F238E27FC236}">
                  <a16:creationId xmlns:a16="http://schemas.microsoft.com/office/drawing/2014/main" id="{3E7978BC-0F0C-4220-A2CA-B7D7D330F709}"/>
                </a:ext>
              </a:extLst>
            </p:cNvPr>
            <p:cNvSpPr txBox="1"/>
            <p:nvPr/>
          </p:nvSpPr>
          <p:spPr>
            <a:xfrm>
              <a:off x="4314306" y="4448043"/>
              <a:ext cx="1845519" cy="830997"/>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lumMod val="95000"/>
                    </a:srgbClr>
                  </a:solidFill>
                  <a:effectLst/>
                  <a:uLnTx/>
                  <a:uFillTx/>
                  <a:latin typeface="Times" charset="0"/>
                  <a:cs typeface="+mn-cs"/>
                </a:rPr>
                <a:t>使得程序能够适当地操作信息的数据结构</a:t>
              </a:r>
            </a:p>
          </p:txBody>
        </p:sp>
      </p:grpSp>
      <p:sp>
        <p:nvSpPr>
          <p:cNvPr id="25" name="文本框 24">
            <a:extLst>
              <a:ext uri="{FF2B5EF4-FFF2-40B4-BE49-F238E27FC236}">
                <a16:creationId xmlns:a16="http://schemas.microsoft.com/office/drawing/2014/main" id="{CBAC14EE-0ED0-4A41-9B2A-577BB9B10348}"/>
              </a:ext>
            </a:extLst>
          </p:cNvPr>
          <p:cNvSpPr txBox="1"/>
          <p:nvPr/>
        </p:nvSpPr>
        <p:spPr>
          <a:xfrm>
            <a:off x="5951984" y="1593294"/>
            <a:ext cx="5775878" cy="4874411"/>
          </a:xfrm>
          <a:prstGeom prst="rect">
            <a:avLst/>
          </a:prstGeom>
        </p:spPr>
        <p:txBody>
          <a:bodyPr wrap="square" rtlCol="0">
            <a:spAutoFit/>
          </a:bodyPr>
          <a:lstStyle/>
          <a:p>
            <a:pPr eaLnBrk="1" hangingPunct="1">
              <a:lnSpc>
                <a:spcPct val="150000"/>
              </a:lnSpc>
              <a:defRPr/>
            </a:pPr>
            <a:r>
              <a:rPr lang="zh-CN" altLang="en-US" dirty="0">
                <a:latin typeface="华文中宋" panose="02010600040101010101" pitchFamily="2" charset="-122"/>
                <a:ea typeface="华文中宋" panose="02010600040101010101" pitchFamily="2" charset="-122"/>
              </a:rPr>
              <a:t>特点</a:t>
            </a:r>
            <a:r>
              <a:rPr lang="zh-CN" altLang="en-US" dirty="0">
                <a:solidFill>
                  <a:srgbClr val="000000"/>
                </a:solidFill>
                <a:latin typeface="华文中宋" panose="02010600040101010101" pitchFamily="2" charset="-122"/>
                <a:ea typeface="华文中宋" panose="02010600040101010101" pitchFamily="2" charset="-122"/>
              </a:rPr>
              <a:t>：</a:t>
            </a:r>
            <a:endParaRPr lang="en-US" altLang="zh-CN" dirty="0">
              <a:solidFill>
                <a:srgbClr val="000000"/>
              </a:solidFill>
              <a:latin typeface="华文中宋" panose="02010600040101010101" pitchFamily="2" charset="-122"/>
              <a:ea typeface="华文中宋" panose="02010600040101010101" pitchFamily="2" charset="-122"/>
            </a:endParaRPr>
          </a:p>
          <a:p>
            <a:pPr marL="969645" lvl="1" indent="-514350" eaLnBrk="1" hangingPunct="1">
              <a:lnSpc>
                <a:spcPct val="150000"/>
              </a:lnSpc>
              <a:buFont typeface="+mj-lt"/>
              <a:buAutoNum type="arabicPeriod"/>
              <a:defRPr/>
            </a:pPr>
            <a:r>
              <a:rPr lang="zh-CN" altLang="en-US" sz="1800" b="1" dirty="0">
                <a:solidFill>
                  <a:srgbClr val="000000">
                    <a:lumMod val="95000"/>
                    <a:lumOff val="5000"/>
                  </a:srgbClr>
                </a:solidFill>
                <a:latin typeface="Franklin Gothic Book"/>
                <a:ea typeface="黑体" panose="02010609060101010101" pitchFamily="49" charset="-122"/>
              </a:rPr>
              <a:t>几乎每个软件项目都是新的</a:t>
            </a:r>
          </a:p>
          <a:p>
            <a:pPr lvl="2" eaLnBrk="1" hangingPunct="1">
              <a:lnSpc>
                <a:spcPct val="150000"/>
              </a:lnSpc>
              <a:defRPr/>
            </a:pPr>
            <a:r>
              <a:rPr lang="zh-CN" altLang="en-US" sz="1400" dirty="0">
                <a:solidFill>
                  <a:srgbClr val="000000">
                    <a:lumMod val="95000"/>
                    <a:lumOff val="5000"/>
                  </a:srgbClr>
                </a:solidFill>
                <a:latin typeface="Franklin Gothic Book"/>
                <a:ea typeface="黑体" panose="02010609060101010101" pitchFamily="49" charset="-122"/>
              </a:rPr>
              <a:t> 新的需求、新的技术、新的部署方式等。</a:t>
            </a:r>
          </a:p>
          <a:p>
            <a:pPr marL="969645" lvl="1" indent="-514350" eaLnBrk="1" hangingPunct="1">
              <a:lnSpc>
                <a:spcPct val="150000"/>
              </a:lnSpc>
              <a:buFont typeface="+mj-lt"/>
              <a:buAutoNum type="arabicPeriod"/>
              <a:defRPr/>
            </a:pPr>
            <a:r>
              <a:rPr lang="zh-CN" altLang="en-US" sz="1800" b="1" dirty="0">
                <a:solidFill>
                  <a:srgbClr val="000000">
                    <a:lumMod val="95000"/>
                    <a:lumOff val="5000"/>
                  </a:srgbClr>
                </a:solidFill>
                <a:latin typeface="Franklin Gothic Book"/>
                <a:ea typeface="黑体" panose="02010609060101010101" pitchFamily="49" charset="-122"/>
              </a:rPr>
              <a:t>每个项目都是在不断变化的</a:t>
            </a:r>
          </a:p>
          <a:p>
            <a:pPr lvl="2" eaLnBrk="1" hangingPunct="1">
              <a:lnSpc>
                <a:spcPct val="150000"/>
              </a:lnSpc>
              <a:defRPr/>
            </a:pPr>
            <a:r>
              <a:rPr lang="zh-CN" altLang="en-US" sz="1400" dirty="0">
                <a:solidFill>
                  <a:srgbClr val="000000">
                    <a:lumMod val="95000"/>
                    <a:lumOff val="5000"/>
                  </a:srgbClr>
                </a:solidFill>
                <a:latin typeface="Franklin Gothic Book"/>
                <a:ea typeface="黑体" panose="02010609060101010101" pitchFamily="49" charset="-122"/>
              </a:rPr>
              <a:t> 只有“变化”是不变的。</a:t>
            </a:r>
          </a:p>
          <a:p>
            <a:pPr marL="969645" lvl="1" indent="-514350" eaLnBrk="1" hangingPunct="1">
              <a:lnSpc>
                <a:spcPct val="150000"/>
              </a:lnSpc>
              <a:buFont typeface="+mj-lt"/>
              <a:buAutoNum type="arabicPeriod"/>
              <a:defRPr/>
            </a:pPr>
            <a:r>
              <a:rPr lang="zh-CN" altLang="en-US" sz="1800" b="1" dirty="0">
                <a:solidFill>
                  <a:srgbClr val="000000">
                    <a:lumMod val="95000"/>
                    <a:lumOff val="5000"/>
                  </a:srgbClr>
                </a:solidFill>
                <a:latin typeface="Franklin Gothic Book"/>
                <a:ea typeface="黑体" panose="02010609060101010101" pitchFamily="49" charset="-122"/>
              </a:rPr>
              <a:t>软件项目风险很大</a:t>
            </a:r>
          </a:p>
          <a:p>
            <a:pPr lvl="2" eaLnBrk="1" hangingPunct="1">
              <a:lnSpc>
                <a:spcPct val="150000"/>
              </a:lnSpc>
              <a:defRPr/>
            </a:pPr>
            <a:r>
              <a:rPr lang="zh-CN" altLang="en-US" sz="1400" dirty="0">
                <a:solidFill>
                  <a:srgbClr val="000000">
                    <a:lumMod val="95000"/>
                    <a:lumOff val="5000"/>
                  </a:srgbClr>
                </a:solidFill>
                <a:latin typeface="Franklin Gothic Book"/>
                <a:ea typeface="黑体" panose="02010609060101010101" pitchFamily="49" charset="-122"/>
              </a:rPr>
              <a:t> 据统计真正按期、按预算完成的不到</a:t>
            </a:r>
            <a:r>
              <a:rPr lang="en-US" altLang="zh-CN" sz="1400" dirty="0">
                <a:solidFill>
                  <a:srgbClr val="000000">
                    <a:lumMod val="95000"/>
                    <a:lumOff val="5000"/>
                  </a:srgbClr>
                </a:solidFill>
                <a:latin typeface="Franklin Gothic Book"/>
                <a:ea typeface="黑体" panose="02010609060101010101" pitchFamily="49" charset="-122"/>
              </a:rPr>
              <a:t>20%</a:t>
            </a:r>
            <a:r>
              <a:rPr lang="zh-CN" altLang="en-US" sz="1400" dirty="0">
                <a:solidFill>
                  <a:srgbClr val="000000">
                    <a:lumMod val="95000"/>
                    <a:lumOff val="5000"/>
                  </a:srgbClr>
                </a:solidFill>
                <a:latin typeface="Franklin Gothic Book"/>
                <a:ea typeface="黑体" panose="02010609060101010101" pitchFamily="49" charset="-122"/>
              </a:rPr>
              <a:t>。</a:t>
            </a:r>
            <a:endParaRPr lang="en-US" altLang="zh-CN" sz="1400" dirty="0">
              <a:solidFill>
                <a:srgbClr val="000000">
                  <a:lumMod val="95000"/>
                  <a:lumOff val="5000"/>
                </a:srgbClr>
              </a:solidFill>
              <a:latin typeface="Franklin Gothic Book"/>
              <a:ea typeface="黑体" panose="02010609060101010101" pitchFamily="49" charset="-122"/>
            </a:endParaRPr>
          </a:p>
          <a:p>
            <a:pPr marL="969645" lvl="1" indent="-514350" eaLnBrk="1" hangingPunct="1">
              <a:lnSpc>
                <a:spcPct val="150000"/>
              </a:lnSpc>
              <a:buFont typeface="+mj-lt"/>
              <a:buAutoNum type="arabicPeriod"/>
              <a:defRPr/>
            </a:pPr>
            <a:r>
              <a:rPr lang="zh-CN" altLang="en-US" sz="1800" b="1" dirty="0">
                <a:solidFill>
                  <a:srgbClr val="000000">
                    <a:lumMod val="95000"/>
                    <a:lumOff val="5000"/>
                  </a:srgbClr>
                </a:solidFill>
                <a:latin typeface="Franklin Gothic Book"/>
                <a:ea typeface="黑体" panose="02010609060101010101" pitchFamily="49" charset="-122"/>
              </a:rPr>
              <a:t>软件项目是团队活动</a:t>
            </a:r>
          </a:p>
          <a:p>
            <a:pPr lvl="2" eaLnBrk="1" hangingPunct="1">
              <a:lnSpc>
                <a:spcPct val="150000"/>
              </a:lnSpc>
              <a:defRPr/>
            </a:pPr>
            <a:r>
              <a:rPr lang="zh-CN" altLang="en-US" sz="1400" dirty="0">
                <a:solidFill>
                  <a:srgbClr val="000000">
                    <a:lumMod val="95000"/>
                    <a:lumOff val="5000"/>
                  </a:srgbClr>
                </a:solidFill>
                <a:latin typeface="Franklin Gothic Book"/>
                <a:ea typeface="黑体" panose="02010609060101010101" pitchFamily="49" charset="-122"/>
              </a:rPr>
              <a:t> 人多不一定力量更大。</a:t>
            </a:r>
            <a:endParaRPr lang="en-US" altLang="zh-CN" sz="1400" dirty="0">
              <a:solidFill>
                <a:srgbClr val="000000">
                  <a:lumMod val="95000"/>
                  <a:lumOff val="5000"/>
                </a:srgbClr>
              </a:solidFill>
              <a:latin typeface="Franklin Gothic Book"/>
              <a:ea typeface="黑体" panose="02010609060101010101" pitchFamily="49" charset="-122"/>
            </a:endParaRPr>
          </a:p>
          <a:p>
            <a:pPr marL="969645" lvl="1" indent="-514350" eaLnBrk="1" hangingPunct="1">
              <a:lnSpc>
                <a:spcPct val="150000"/>
              </a:lnSpc>
              <a:buFont typeface="+mj-lt"/>
              <a:buAutoNum type="arabicPeriod"/>
              <a:defRPr/>
            </a:pPr>
            <a:r>
              <a:rPr lang="zh-CN" altLang="en-US" sz="1800" b="1" dirty="0">
                <a:solidFill>
                  <a:srgbClr val="000000">
                    <a:lumMod val="95000"/>
                    <a:lumOff val="5000"/>
                  </a:srgbClr>
                </a:solidFill>
                <a:latin typeface="Franklin Gothic Book"/>
                <a:ea typeface="黑体" panose="02010609060101010101" pitchFamily="49" charset="-122"/>
              </a:rPr>
              <a:t>软件相当复杂、昂贵，其价值无法精确量化</a:t>
            </a:r>
            <a:endParaRPr lang="en-US" altLang="zh-CN" sz="1800" b="1" dirty="0">
              <a:solidFill>
                <a:srgbClr val="000000">
                  <a:lumMod val="95000"/>
                  <a:lumOff val="5000"/>
                </a:srgbClr>
              </a:solidFill>
              <a:latin typeface="Franklin Gothic Book"/>
              <a:ea typeface="黑体" panose="02010609060101010101" pitchFamily="49" charset="-122"/>
            </a:endParaRPr>
          </a:p>
          <a:p>
            <a:pPr lvl="2" eaLnBrk="1" hangingPunct="1">
              <a:lnSpc>
                <a:spcPct val="150000"/>
              </a:lnSpc>
              <a:defRPr/>
            </a:pPr>
            <a:r>
              <a:rPr lang="en-US" altLang="zh-CN" sz="1600" dirty="0">
                <a:solidFill>
                  <a:srgbClr val="000000">
                    <a:lumMod val="95000"/>
                    <a:lumOff val="5000"/>
                  </a:srgbClr>
                </a:solidFill>
                <a:latin typeface="Franklin Gothic Book"/>
                <a:ea typeface="黑体" panose="02010609060101010101" pitchFamily="49" charset="-122"/>
              </a:rPr>
              <a:t>  </a:t>
            </a:r>
            <a:r>
              <a:rPr lang="zh-CN" altLang="en-US" sz="1400" dirty="0">
                <a:solidFill>
                  <a:srgbClr val="000000">
                    <a:lumMod val="95000"/>
                    <a:lumOff val="5000"/>
                  </a:srgbClr>
                </a:solidFill>
                <a:latin typeface="Franklin Gothic Book"/>
                <a:ea typeface="黑体" panose="02010609060101010101" pitchFamily="49" charset="-122"/>
              </a:rPr>
              <a:t>用户往往觉得软件是很好修改的东西。</a:t>
            </a:r>
            <a:endParaRPr lang="zh-CN" altLang="en-US" dirty="0">
              <a:latin typeface="华文中宋" panose="02010600040101010101" pitchFamily="2" charset="-122"/>
              <a:ea typeface="华文中宋" panose="02010600040101010101" pitchFamily="2" charset="-122"/>
            </a:endParaRPr>
          </a:p>
          <a:p>
            <a:pPr lvl="0" eaLnBrk="1" hangingPunct="1">
              <a:lnSpc>
                <a:spcPct val="150000"/>
              </a:lnSpc>
              <a:defRPr/>
            </a:pPr>
            <a:endParaRPr lang="en-US" altLang="zh-CN" dirty="0">
              <a:solidFill>
                <a:srgbClr val="FF0000"/>
              </a:solidFill>
              <a:latin typeface="华文中宋" panose="02010600040101010101" pitchFamily="2" charset="-122"/>
              <a:ea typeface="华文中宋" panose="02010600040101010101" pitchFamily="2" charset="-122"/>
            </a:endParaRPr>
          </a:p>
        </p:txBody>
      </p:sp>
      <p:cxnSp>
        <p:nvCxnSpPr>
          <p:cNvPr id="3" name="直接连接符 2">
            <a:extLst>
              <a:ext uri="{FF2B5EF4-FFF2-40B4-BE49-F238E27FC236}">
                <a16:creationId xmlns:a16="http://schemas.microsoft.com/office/drawing/2014/main" id="{BCDD569F-617D-42AD-A258-3167CD1BDC17}"/>
              </a:ext>
            </a:extLst>
          </p:cNvPr>
          <p:cNvCxnSpPr/>
          <p:nvPr/>
        </p:nvCxnSpPr>
        <p:spPr bwMode="auto">
          <a:xfrm>
            <a:off x="5807968" y="1772816"/>
            <a:ext cx="0" cy="4824536"/>
          </a:xfrm>
          <a:prstGeom prst="line">
            <a:avLst/>
          </a:prstGeom>
          <a:ln w="9525" cap="flat" cmpd="sng" algn="ctr">
            <a:solidFill>
              <a:schemeClr val="accent2"/>
            </a:solidFill>
            <a:prstDash val="dash"/>
            <a:round/>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0252760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idx="1"/>
          </p:nvPr>
        </p:nvSpPr>
        <p:spPr>
          <a:xfrm>
            <a:off x="551384" y="1357314"/>
            <a:ext cx="11449272" cy="4530725"/>
          </a:xfrm>
        </p:spPr>
        <p:txBody>
          <a:bodyPr/>
          <a:lstStyle/>
          <a:p>
            <a:pPr eaLnBrk="1" hangingPunct="1">
              <a:lnSpc>
                <a:spcPct val="80000"/>
              </a:lnSpc>
              <a:buFont typeface="Wingdings" panose="05000000000000000000" pitchFamily="2" charset="2"/>
              <a:buNone/>
            </a:pPr>
            <a:endParaRPr lang="zh-CN" altLang="en-US" sz="1200" dirty="0">
              <a:solidFill>
                <a:srgbClr val="CC3300"/>
              </a:solidFill>
              <a:latin typeface="Arial Black" panose="020B0A04020102020204" pitchFamily="34" charset="0"/>
              <a:ea typeface="华文中宋" panose="02010600040101010101" pitchFamily="2" charset="-122"/>
            </a:endParaRPr>
          </a:p>
          <a:p>
            <a:pPr eaLnBrk="1" hangingPunct="1">
              <a:lnSpc>
                <a:spcPct val="80000"/>
              </a:lnSpc>
              <a:buFont typeface="Wingdings" panose="05000000000000000000" pitchFamily="2" charset="2"/>
              <a:buNone/>
            </a:pPr>
            <a:endParaRPr lang="zh-CN" altLang="en-US" sz="1200" dirty="0">
              <a:solidFill>
                <a:srgbClr val="CC3300"/>
              </a:solidFill>
            </a:endParaRPr>
          </a:p>
        </p:txBody>
      </p:sp>
      <p:sp>
        <p:nvSpPr>
          <p:cNvPr id="3" name="Rectangle 3"/>
          <p:cNvSpPr txBox="1">
            <a:spLocks noChangeArrowheads="1"/>
          </p:cNvSpPr>
          <p:nvPr/>
        </p:nvSpPr>
        <p:spPr>
          <a:xfrm>
            <a:off x="983432" y="1159842"/>
            <a:ext cx="10801200" cy="5005462"/>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Tx/>
              <a:buNone/>
            </a:pPr>
            <a:endParaRPr lang="en-US" altLang="zh-CN" sz="3600" b="1" kern="0" dirty="0">
              <a:latin typeface="华文中宋" panose="02010600040101010101" pitchFamily="2" charset="-122"/>
              <a:ea typeface="华文中宋" panose="02010600040101010101" pitchFamily="2" charset="-122"/>
            </a:endParaRPr>
          </a:p>
        </p:txBody>
      </p:sp>
      <p:sp>
        <p:nvSpPr>
          <p:cNvPr id="5" name="Rectangle 3">
            <a:extLst>
              <a:ext uri="{FF2B5EF4-FFF2-40B4-BE49-F238E27FC236}">
                <a16:creationId xmlns:a16="http://schemas.microsoft.com/office/drawing/2014/main" id="{4CD81062-DA7A-4CBA-BB3D-CCFB3DDA2C47}"/>
              </a:ext>
            </a:extLst>
          </p:cNvPr>
          <p:cNvSpPr txBox="1">
            <a:spLocks noChangeArrowheads="1"/>
          </p:cNvSpPr>
          <p:nvPr/>
        </p:nvSpPr>
        <p:spPr>
          <a:xfrm>
            <a:off x="551384" y="925834"/>
            <a:ext cx="11449272" cy="5887542"/>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indent="0" eaLnBrk="1" hangingPunct="1">
              <a:lnSpc>
                <a:spcPct val="150000"/>
              </a:lnSpc>
              <a:spcAft>
                <a:spcPts val="0"/>
              </a:spcAft>
              <a:buFont typeface="Wingdings" panose="05000000000000000000" pitchFamily="2" charset="2"/>
              <a:buChar char="n"/>
            </a:pPr>
            <a:r>
              <a:rPr lang="en-US" altLang="zh-CN" sz="2800" b="0" kern="0" dirty="0">
                <a:solidFill>
                  <a:schemeClr val="tx1"/>
                </a:solidFill>
                <a:effectLst/>
                <a:latin typeface="+mn-lt"/>
                <a:ea typeface="华文中宋" panose="02010600040101010101" pitchFamily="2" charset="-122"/>
              </a:rPr>
              <a:t>Good Heavens</a:t>
            </a:r>
            <a:r>
              <a:rPr lang="zh-CN" altLang="en-US" sz="2800" b="0" kern="0" dirty="0">
                <a:solidFill>
                  <a:schemeClr val="tx1"/>
                </a:solidFill>
                <a:effectLst/>
                <a:latin typeface="+mn-lt"/>
                <a:ea typeface="华文中宋" panose="02010600040101010101" pitchFamily="2" charset="-122"/>
              </a:rPr>
              <a:t>！</a:t>
            </a:r>
            <a:r>
              <a:rPr lang="en-US" altLang="zh-CN" sz="2800" b="0" kern="0" dirty="0">
                <a:solidFill>
                  <a:schemeClr val="tx1"/>
                </a:solidFill>
                <a:effectLst/>
                <a:latin typeface="+mn-lt"/>
                <a:ea typeface="华文中宋" panose="02010600040101010101" pitchFamily="2" charset="-122"/>
              </a:rPr>
              <a:t>For more than forty years I have been speaking prose without knowing it.</a:t>
            </a:r>
            <a:endParaRPr lang="zh-CN" altLang="en-US" sz="2800" b="0" kern="0" dirty="0">
              <a:solidFill>
                <a:schemeClr val="tx1"/>
              </a:solidFill>
              <a:effectLst/>
              <a:latin typeface="+mn-lt"/>
              <a:ea typeface="华文中宋" panose="02010600040101010101" pitchFamily="2" charset="-122"/>
            </a:endParaRPr>
          </a:p>
          <a:p>
            <a:pPr marL="0" indent="0" eaLnBrk="1" hangingPunct="1">
              <a:lnSpc>
                <a:spcPct val="150000"/>
              </a:lnSpc>
              <a:spcAft>
                <a:spcPts val="0"/>
              </a:spcAft>
              <a:buFont typeface="Wingdings" panose="05000000000000000000" pitchFamily="2" charset="2"/>
              <a:buChar char="n"/>
            </a:pPr>
            <a:r>
              <a:rPr lang="zh-CN" altLang="en-US" sz="2800" b="0" kern="0" dirty="0">
                <a:solidFill>
                  <a:schemeClr val="tx1"/>
                </a:solidFill>
                <a:effectLst/>
                <a:latin typeface="+mn-lt"/>
                <a:ea typeface="华文中宋" panose="02010600040101010101" pitchFamily="2" charset="-122"/>
              </a:rPr>
              <a:t>社会也许没有承认一个有非凡思想的人，但会承认非凡的思想。</a:t>
            </a:r>
            <a:endParaRPr lang="en-US" altLang="zh-CN" sz="2800" b="0" kern="0" dirty="0">
              <a:solidFill>
                <a:schemeClr val="tx1"/>
              </a:solidFill>
              <a:effectLst/>
              <a:latin typeface="+mn-lt"/>
              <a:ea typeface="华文中宋" panose="02010600040101010101" pitchFamily="2" charset="-122"/>
            </a:endParaRPr>
          </a:p>
          <a:p>
            <a:pPr marL="0" indent="0" eaLnBrk="1" hangingPunct="1">
              <a:lnSpc>
                <a:spcPct val="150000"/>
              </a:lnSpc>
              <a:spcAft>
                <a:spcPts val="0"/>
              </a:spcAft>
              <a:buFont typeface="Wingdings" panose="05000000000000000000" pitchFamily="2" charset="2"/>
              <a:buChar char="n"/>
            </a:pPr>
            <a:r>
              <a:rPr lang="zh-CN" altLang="en-US" sz="2800" b="0" kern="0" dirty="0">
                <a:solidFill>
                  <a:schemeClr val="tx1"/>
                </a:solidFill>
                <a:effectLst/>
                <a:latin typeface="+mn-lt"/>
                <a:ea typeface="华文中宋" panose="02010600040101010101" pitchFamily="2" charset="-122"/>
              </a:rPr>
              <a:t>把问题描述清楚，就是对问题的</a:t>
            </a:r>
            <a:r>
              <a:rPr lang="en-US" altLang="zh-CN" sz="2800" b="0" kern="0" dirty="0">
                <a:solidFill>
                  <a:schemeClr val="tx1"/>
                </a:solidFill>
                <a:effectLst/>
                <a:latin typeface="+mn-lt"/>
                <a:ea typeface="华文中宋" panose="02010600040101010101" pitchFamily="2" charset="-122"/>
              </a:rPr>
              <a:t>60%</a:t>
            </a:r>
            <a:r>
              <a:rPr lang="zh-CN" altLang="en-US" sz="2800" b="0" kern="0" dirty="0">
                <a:solidFill>
                  <a:schemeClr val="tx1"/>
                </a:solidFill>
                <a:effectLst/>
                <a:latin typeface="+mn-lt"/>
                <a:ea typeface="华文中宋" panose="02010600040101010101" pitchFamily="2" charset="-122"/>
              </a:rPr>
              <a:t>解决</a:t>
            </a:r>
            <a:endParaRPr lang="en-US" altLang="zh-CN" sz="2000" b="0" kern="0" dirty="0">
              <a:solidFill>
                <a:srgbClr val="C00000"/>
              </a:solidFill>
              <a:effectLst/>
              <a:latin typeface="+mn-lt"/>
              <a:ea typeface="华文中宋" panose="02010600040101010101" pitchFamily="2" charset="-122"/>
            </a:endParaRPr>
          </a:p>
          <a:p>
            <a:pPr marL="0" indent="0" eaLnBrk="1" hangingPunct="1">
              <a:lnSpc>
                <a:spcPct val="150000"/>
              </a:lnSpc>
              <a:spcAft>
                <a:spcPts val="0"/>
              </a:spcAft>
              <a:buFont typeface="Wingdings" panose="05000000000000000000" pitchFamily="2" charset="2"/>
              <a:buChar char="n"/>
            </a:pPr>
            <a:r>
              <a:rPr lang="zh-CN" altLang="en-US" sz="2800" b="0" kern="0" dirty="0">
                <a:solidFill>
                  <a:schemeClr val="tx1"/>
                </a:solidFill>
                <a:effectLst/>
                <a:latin typeface="+mn-lt"/>
                <a:ea typeface="华文中宋" panose="02010600040101010101" pitchFamily="2" charset="-122"/>
              </a:rPr>
              <a:t>像外行一样思考，像内行一样实践。</a:t>
            </a:r>
            <a:endParaRPr lang="en-US" altLang="zh-CN" sz="2800" b="0" kern="0" dirty="0">
              <a:solidFill>
                <a:schemeClr val="tx1"/>
              </a:solidFill>
              <a:effectLst/>
              <a:latin typeface="+mn-lt"/>
              <a:ea typeface="华文中宋" panose="02010600040101010101" pitchFamily="2" charset="-122"/>
            </a:endParaRPr>
          </a:p>
          <a:p>
            <a:pPr marL="0" indent="0" eaLnBrk="1" hangingPunct="1">
              <a:lnSpc>
                <a:spcPct val="150000"/>
              </a:lnSpc>
              <a:spcAft>
                <a:spcPts val="0"/>
              </a:spcAft>
              <a:buFont typeface="Wingdings" panose="05000000000000000000" pitchFamily="2" charset="2"/>
              <a:buChar char="n"/>
            </a:pPr>
            <a:r>
              <a:rPr lang="zh-CN" altLang="en-US" sz="2800" b="0" kern="0" dirty="0">
                <a:solidFill>
                  <a:schemeClr val="tx1"/>
                </a:solidFill>
                <a:effectLst/>
                <a:ea typeface="华文中宋" panose="02010600040101010101" pitchFamily="2" charset="-122"/>
              </a:rPr>
              <a:t>软件开发人员在系统组织方面通常会采用特定的模式，但就大多数而言，他们对体系结构的分析和判断在很大程度上都是出于自发而且并不规范。</a:t>
            </a:r>
            <a:endParaRPr lang="zh-CN" altLang="en-US" sz="2800" b="0" kern="0" dirty="0">
              <a:solidFill>
                <a:schemeClr val="tx1"/>
              </a:solidFill>
              <a:effectLst/>
              <a:latin typeface="+mn-lt"/>
              <a:ea typeface="华文中宋" panose="02010600040101010101" pitchFamily="2" charset="-122"/>
            </a:endParaRPr>
          </a:p>
          <a:p>
            <a:pPr eaLnBrk="1" hangingPunct="1">
              <a:lnSpc>
                <a:spcPct val="80000"/>
              </a:lnSpc>
              <a:buFont typeface="Wingdings" pitchFamily="2" charset="2"/>
              <a:buNone/>
            </a:pPr>
            <a:endParaRPr lang="zh-CN" altLang="en-US" sz="1200" kern="0" dirty="0">
              <a:solidFill>
                <a:srgbClr val="CC3300"/>
              </a:solidFill>
            </a:endParaRPr>
          </a:p>
        </p:txBody>
      </p:sp>
    </p:spTree>
    <p:extLst>
      <p:ext uri="{BB962C8B-B14F-4D97-AF65-F5344CB8AC3E}">
        <p14:creationId xmlns:p14="http://schemas.microsoft.com/office/powerpoint/2010/main" val="209000076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37CA2A05-615E-4980-8B82-4E482AA73D84}"/>
              </a:ext>
            </a:extLst>
          </p:cNvPr>
          <p:cNvSpPr txBox="1">
            <a:spLocks/>
          </p:cNvSpPr>
          <p:nvPr/>
        </p:nvSpPr>
        <p:spPr>
          <a:xfrm>
            <a:off x="50405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marR="0" lvl="0" indent="0" algn="just" defTabSz="914400" rtl="0" eaLnBrk="0" fontAlgn="base" latinLnBrk="0" hangingPunct="0">
              <a:lnSpc>
                <a:spcPts val="3200"/>
              </a:lnSpc>
              <a:spcBef>
                <a:spcPts val="1500"/>
              </a:spcBef>
              <a:spcAft>
                <a:spcPts val="1500"/>
              </a:spcAft>
              <a:buClr>
                <a:srgbClr val="993333"/>
              </a:buClr>
              <a:buSzTx/>
              <a:buFont typeface="+mj-ea"/>
              <a:buNone/>
              <a:tabLst/>
              <a:defRPr/>
            </a:pPr>
            <a:r>
              <a:rPr kumimoji="0" lang="en-US" altLang="zh-CN"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§1.2 </a:t>
            </a:r>
            <a:r>
              <a:rPr kumimoji="0" lang="zh-CN" altLang="en-US"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当前的软件设计</a:t>
            </a:r>
          </a:p>
        </p:txBody>
      </p:sp>
      <p:sp>
        <p:nvSpPr>
          <p:cNvPr id="7" name="Rectangle 3">
            <a:extLst>
              <a:ext uri="{FF2B5EF4-FFF2-40B4-BE49-F238E27FC236}">
                <a16:creationId xmlns:a16="http://schemas.microsoft.com/office/drawing/2014/main" id="{1DC46762-4B74-4741-ADF3-01798CAE234C}"/>
              </a:ext>
            </a:extLst>
          </p:cNvPr>
          <p:cNvSpPr txBox="1">
            <a:spLocks noChangeArrowheads="1"/>
          </p:cNvSpPr>
          <p:nvPr/>
        </p:nvSpPr>
        <p:spPr>
          <a:xfrm>
            <a:off x="767408" y="764704"/>
            <a:ext cx="11305256" cy="5834314"/>
          </a:xfrm>
          <a:prstGeom prst="rect">
            <a:avLst/>
          </a:prstGeom>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R="0" lvl="0" algn="l" defTabSz="685800" rtl="0" eaLnBrk="1" fontAlgn="base" latinLnBrk="0" hangingPunct="1">
              <a:lnSpc>
                <a:spcPct val="150000"/>
              </a:lnSpc>
              <a:spcBef>
                <a:spcPts val="750"/>
              </a:spcBef>
              <a:spcAft>
                <a:spcPct val="0"/>
              </a:spcAft>
              <a:buClrTx/>
              <a:buSzTx/>
              <a:buFont typeface="Wingdings" panose="05000000000000000000" pitchFamily="2" charset="2"/>
              <a:buChar char="n"/>
              <a:tabLst/>
              <a:defRPr/>
            </a:pPr>
            <a:r>
              <a:rPr lang="zh-CN" altLang="en-US" sz="2800" b="1" dirty="0">
                <a:latin typeface="华文中宋" panose="02010600040101010101" pitchFamily="2" charset="-122"/>
                <a:ea typeface="华文中宋" panose="02010600040101010101" pitchFamily="2" charset="-122"/>
              </a:rPr>
              <a:t>主要问题：</a:t>
            </a:r>
            <a:endParaRPr kumimoji="0" lang="en-US" altLang="zh-CN" sz="2800" b="1"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endParaRPr>
          </a:p>
          <a:p>
            <a:pPr lvl="1" eaLnBrk="1" hangingPunct="1">
              <a:lnSpc>
                <a:spcPct val="150000"/>
              </a:lnSpc>
              <a:spcBef>
                <a:spcPts val="750"/>
              </a:spcBef>
              <a:buFont typeface="Wingdings" panose="05000000000000000000" pitchFamily="2" charset="2"/>
              <a:buChar char="u"/>
              <a:defRPr/>
            </a:pPr>
            <a:r>
              <a:rPr lang="zh-CN" altLang="en-US" dirty="0">
                <a:latin typeface="华文楷体" panose="02010600040101010101" pitchFamily="2" charset="-122"/>
                <a:ea typeface="华文楷体" panose="02010600040101010101" pitchFamily="2" charset="-122"/>
              </a:rPr>
              <a:t>软件集成能力欠缺，生产效率低。</a:t>
            </a:r>
            <a:r>
              <a:rPr lang="zh-CN" altLang="en-US" b="1" dirty="0">
                <a:solidFill>
                  <a:srgbClr val="C00000"/>
                </a:solidFill>
                <a:latin typeface="华文楷体" panose="02010600040101010101" pitchFamily="2" charset="-122"/>
                <a:ea typeface="华文楷体" panose="02010600040101010101" pitchFamily="2" charset="-122"/>
              </a:rPr>
              <a:t>因为：</a:t>
            </a:r>
            <a:r>
              <a:rPr kumimoji="0" lang="zh-CN" altLang="en-US"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大多数软件是都是全新开发，废旧立新现象严重。</a:t>
            </a:r>
            <a:endParaRPr kumimoji="0" lang="en-US" altLang="zh-CN"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a:p>
            <a:pPr lvl="1" eaLnBrk="1" hangingPunct="1">
              <a:lnSpc>
                <a:spcPct val="150000"/>
              </a:lnSpc>
              <a:spcBef>
                <a:spcPts val="750"/>
              </a:spcBef>
              <a:buFont typeface="Wingdings" panose="05000000000000000000" pitchFamily="2" charset="2"/>
              <a:buChar char="u"/>
              <a:defRPr/>
            </a:pPr>
            <a:r>
              <a:rPr lang="zh-CN" altLang="en-US" dirty="0">
                <a:latin typeface="华文楷体" panose="02010600040101010101" pitchFamily="2" charset="-122"/>
                <a:ea typeface="华文楷体" panose="02010600040101010101" pitchFamily="2" charset="-122"/>
              </a:rPr>
              <a:t>质量无法保障，可维护性差。</a:t>
            </a:r>
            <a:r>
              <a:rPr lang="zh-CN" altLang="en-US" b="1" dirty="0">
                <a:solidFill>
                  <a:srgbClr val="C00000"/>
                </a:solidFill>
                <a:latin typeface="华文楷体" panose="02010600040101010101" pitchFamily="2" charset="-122"/>
                <a:ea typeface="华文楷体" panose="02010600040101010101" pitchFamily="2" charset="-122"/>
              </a:rPr>
              <a:t>因为：</a:t>
            </a:r>
            <a:r>
              <a:rPr lang="zh-CN" altLang="en-US" dirty="0">
                <a:latin typeface="华文楷体" panose="02010600040101010101" pitchFamily="2" charset="-122"/>
                <a:ea typeface="华文楷体" panose="02010600040101010101" pitchFamily="2" charset="-122"/>
              </a:rPr>
              <a:t>需求把控能力不足。</a:t>
            </a:r>
            <a:endParaRPr lang="en-US" altLang="zh-CN" dirty="0">
              <a:latin typeface="华文楷体" panose="02010600040101010101" pitchFamily="2" charset="-122"/>
              <a:ea typeface="华文楷体" panose="02010600040101010101" pitchFamily="2" charset="-122"/>
            </a:endParaRPr>
          </a:p>
          <a:p>
            <a:pPr lvl="1" eaLnBrk="1" hangingPunct="1">
              <a:lnSpc>
                <a:spcPct val="150000"/>
              </a:lnSpc>
              <a:spcBef>
                <a:spcPts val="750"/>
              </a:spcBef>
              <a:buFont typeface="Wingdings" panose="05000000000000000000" pitchFamily="2" charset="2"/>
              <a:buChar char="u"/>
              <a:defRPr/>
            </a:pPr>
            <a:r>
              <a:rPr lang="zh-CN" altLang="en-US" sz="2400" dirty="0">
                <a:latin typeface="华文楷体" panose="02010600040101010101" pitchFamily="2" charset="-122"/>
                <a:ea typeface="华文楷体" panose="02010600040101010101" pitchFamily="2" charset="-122"/>
              </a:rPr>
              <a:t>交付进度难以估计。</a:t>
            </a:r>
            <a:r>
              <a:rPr lang="zh-CN" altLang="en-US" b="1" dirty="0">
                <a:solidFill>
                  <a:srgbClr val="C00000"/>
                </a:solidFill>
                <a:latin typeface="华文楷体" panose="02010600040101010101" pitchFamily="2" charset="-122"/>
                <a:ea typeface="华文楷体" panose="02010600040101010101" pitchFamily="2" charset="-122"/>
              </a:rPr>
              <a:t>因为：</a:t>
            </a:r>
            <a:r>
              <a:rPr kumimoji="0" lang="zh-CN" altLang="en-US" sz="2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软件的开发尚未完全摆脱手工工艺的开发方式。</a:t>
            </a:r>
            <a:endParaRPr kumimoji="0" lang="en-US" altLang="zh-CN" sz="2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a:p>
            <a:pPr lvl="1" eaLnBrk="1" hangingPunct="1">
              <a:lnSpc>
                <a:spcPct val="150000"/>
              </a:lnSpc>
              <a:spcBef>
                <a:spcPts val="750"/>
              </a:spcBef>
              <a:buFont typeface="Wingdings" panose="05000000000000000000" pitchFamily="2" charset="2"/>
              <a:buChar char="u"/>
              <a:defRPr/>
            </a:pPr>
            <a:r>
              <a:rPr lang="zh-CN" altLang="en-US" dirty="0">
                <a:latin typeface="华文楷体" panose="02010600040101010101" pitchFamily="2" charset="-122"/>
                <a:ea typeface="华文楷体" panose="02010600040101010101" pitchFamily="2" charset="-122"/>
              </a:rPr>
              <a:t>软件成本占比系统成本上升。</a:t>
            </a:r>
            <a:r>
              <a:rPr lang="zh-CN" altLang="en-US" b="1" dirty="0">
                <a:solidFill>
                  <a:srgbClr val="C00000"/>
                </a:solidFill>
                <a:latin typeface="华文楷体" panose="02010600040101010101" pitchFamily="2" charset="-122"/>
                <a:ea typeface="华文楷体" panose="02010600040101010101" pitchFamily="2" charset="-122"/>
              </a:rPr>
              <a:t>因为：</a:t>
            </a:r>
            <a:r>
              <a:rPr kumimoji="0" lang="zh-CN" altLang="en-US" sz="2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相对于硬件，软件开发、维护更加困难。</a:t>
            </a:r>
            <a:endParaRPr lang="en-US" altLang="zh-CN" dirty="0">
              <a:solidFill>
                <a:srgbClr val="000000"/>
              </a:solidFill>
              <a:latin typeface="华文楷体" panose="02010600040101010101" pitchFamily="2" charset="-122"/>
              <a:ea typeface="华文楷体" panose="02010600040101010101" pitchFamily="2" charset="-122"/>
            </a:endParaRPr>
          </a:p>
          <a:p>
            <a:pPr lvl="1" eaLnBrk="1" hangingPunct="1">
              <a:lnSpc>
                <a:spcPct val="150000"/>
              </a:lnSpc>
              <a:spcBef>
                <a:spcPts val="750"/>
              </a:spcBef>
              <a:buFont typeface="Wingdings" panose="05000000000000000000" pitchFamily="2" charset="2"/>
              <a:buChar char="u"/>
              <a:defRPr/>
            </a:pPr>
            <a:r>
              <a:rPr kumimoji="0" lang="zh-CN" altLang="en-US" sz="2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文档与软件匹配度低，未能起到指导作用。</a:t>
            </a:r>
            <a:r>
              <a:rPr lang="zh-CN" altLang="en-US" b="1" dirty="0">
                <a:solidFill>
                  <a:srgbClr val="C00000"/>
                </a:solidFill>
                <a:latin typeface="华文楷体" panose="02010600040101010101" pitchFamily="2" charset="-122"/>
                <a:ea typeface="华文楷体" panose="02010600040101010101" pitchFamily="2" charset="-122"/>
              </a:rPr>
              <a:t>因为：</a:t>
            </a:r>
            <a:r>
              <a:rPr lang="zh-CN" altLang="en-US" dirty="0">
                <a:latin typeface="华文楷体" panose="02010600040101010101" pitchFamily="2" charset="-122"/>
                <a:ea typeface="华文楷体" panose="02010600040101010101" pitchFamily="2" charset="-122"/>
              </a:rPr>
              <a:t>软件文档资料欠缺或质量差。</a:t>
            </a:r>
            <a:endParaRPr kumimoji="0" lang="en-US" altLang="zh-CN" sz="2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a:p>
            <a:pPr marL="342900" lvl="1" indent="0" eaLnBrk="1" hangingPunct="1">
              <a:lnSpc>
                <a:spcPct val="150000"/>
              </a:lnSpc>
              <a:spcBef>
                <a:spcPts val="750"/>
              </a:spcBef>
              <a:buNone/>
              <a:defRPr/>
            </a:pPr>
            <a:r>
              <a:rPr lang="en-US" altLang="zh-CN" dirty="0">
                <a:solidFill>
                  <a:srgbClr val="000000"/>
                </a:solidFill>
                <a:latin typeface="华文楷体" panose="02010600040101010101" pitchFamily="2" charset="-122"/>
                <a:ea typeface="华文楷体" panose="02010600040101010101" pitchFamily="2" charset="-122"/>
              </a:rPr>
              <a:t>……</a:t>
            </a:r>
            <a:endParaRPr kumimoji="0" lang="zh-CN" altLang="en-US" sz="2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p:txBody>
      </p:sp>
      <p:pic>
        <p:nvPicPr>
          <p:cNvPr id="4" name="图片 3">
            <a:extLst>
              <a:ext uri="{FF2B5EF4-FFF2-40B4-BE49-F238E27FC236}">
                <a16:creationId xmlns:a16="http://schemas.microsoft.com/office/drawing/2014/main" id="{01B0858A-576A-453D-B1FE-AAA9757301C2}"/>
              </a:ext>
            </a:extLst>
          </p:cNvPr>
          <p:cNvPicPr>
            <a:picLocks noChangeAspect="1"/>
          </p:cNvPicPr>
          <p:nvPr/>
        </p:nvPicPr>
        <p:blipFill>
          <a:blip r:embed="rId3"/>
          <a:stretch>
            <a:fillRect/>
          </a:stretch>
        </p:blipFill>
        <p:spPr>
          <a:xfrm>
            <a:off x="11280576" y="5877272"/>
            <a:ext cx="864096" cy="966124"/>
          </a:xfrm>
          <a:prstGeom prst="rect">
            <a:avLst/>
          </a:prstGeom>
        </p:spPr>
      </p:pic>
    </p:spTree>
    <p:extLst>
      <p:ext uri="{BB962C8B-B14F-4D97-AF65-F5344CB8AC3E}">
        <p14:creationId xmlns:p14="http://schemas.microsoft.com/office/powerpoint/2010/main" val="336326158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a:extLst>
              <a:ext uri="{FF2B5EF4-FFF2-40B4-BE49-F238E27FC236}">
                <a16:creationId xmlns:a16="http://schemas.microsoft.com/office/drawing/2014/main" id="{770DDB79-8928-40E5-94E1-43D13C6D7E97}"/>
              </a:ext>
            </a:extLst>
          </p:cNvPr>
          <p:cNvSpPr>
            <a:spLocks noGrp="1"/>
          </p:cNvSpPr>
          <p:nvPr>
            <p:ph idx="1"/>
          </p:nvPr>
        </p:nvSpPr>
        <p:spPr>
          <a:xfrm>
            <a:off x="623888" y="1125538"/>
            <a:ext cx="10972800" cy="5065712"/>
          </a:xfrm>
        </p:spPr>
        <p:txBody>
          <a:bodyPr/>
          <a:lstStyle/>
          <a:p>
            <a:pPr>
              <a:buFont typeface="Wingdings" panose="05000000000000000000" pitchFamily="2" charset="2"/>
              <a:buChar char="n"/>
            </a:pPr>
            <a:r>
              <a:rPr lang="zh-CN" altLang="en-US" sz="2800" dirty="0">
                <a:solidFill>
                  <a:schemeClr val="tx1"/>
                </a:solidFill>
              </a:rPr>
              <a:t>其他行业给我们的启示</a:t>
            </a:r>
          </a:p>
        </p:txBody>
      </p:sp>
      <p:grpSp>
        <p:nvGrpSpPr>
          <p:cNvPr id="12" name="组合 11">
            <a:extLst>
              <a:ext uri="{FF2B5EF4-FFF2-40B4-BE49-F238E27FC236}">
                <a16:creationId xmlns:a16="http://schemas.microsoft.com/office/drawing/2014/main" id="{837452F1-6F90-45B0-92B8-0A12F5A4696B}"/>
              </a:ext>
            </a:extLst>
          </p:cNvPr>
          <p:cNvGrpSpPr/>
          <p:nvPr/>
        </p:nvGrpSpPr>
        <p:grpSpPr>
          <a:xfrm>
            <a:off x="695400" y="4156500"/>
            <a:ext cx="2674141" cy="1842877"/>
            <a:chOff x="4855168" y="2913300"/>
            <a:chExt cx="3266920" cy="2152881"/>
          </a:xfrm>
        </p:grpSpPr>
        <p:pic>
          <p:nvPicPr>
            <p:cNvPr id="13" name="图片 12">
              <a:extLst>
                <a:ext uri="{FF2B5EF4-FFF2-40B4-BE49-F238E27FC236}">
                  <a16:creationId xmlns:a16="http://schemas.microsoft.com/office/drawing/2014/main" id="{3C1EF4CA-2D96-4D7F-ABF5-065A3A5CE6D9}"/>
                </a:ext>
              </a:extLst>
            </p:cNvPr>
            <p:cNvPicPr>
              <a:picLocks noChangeAspect="1"/>
            </p:cNvPicPr>
            <p:nvPr/>
          </p:nvPicPr>
          <p:blipFill>
            <a:blip r:embed="rId3"/>
            <a:stretch>
              <a:fillRect/>
            </a:stretch>
          </p:blipFill>
          <p:spPr>
            <a:xfrm>
              <a:off x="4855168" y="2913300"/>
              <a:ext cx="3266920" cy="2152881"/>
            </a:xfrm>
            <a:prstGeom prst="rect">
              <a:avLst/>
            </a:prstGeom>
            <a:ln w="3175">
              <a:solidFill>
                <a:schemeClr val="tx1"/>
              </a:solidFill>
            </a:ln>
          </p:spPr>
        </p:pic>
        <p:sp>
          <p:nvSpPr>
            <p:cNvPr id="14" name="矩形 13">
              <a:extLst>
                <a:ext uri="{FF2B5EF4-FFF2-40B4-BE49-F238E27FC236}">
                  <a16:creationId xmlns:a16="http://schemas.microsoft.com/office/drawing/2014/main" id="{387CBA70-1851-425B-B88A-F41C07673149}"/>
                </a:ext>
              </a:extLst>
            </p:cNvPr>
            <p:cNvSpPr/>
            <p:nvPr/>
          </p:nvSpPr>
          <p:spPr>
            <a:xfrm>
              <a:off x="4855168" y="4634378"/>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造车</a:t>
              </a:r>
            </a:p>
          </p:txBody>
        </p:sp>
      </p:grpSp>
      <p:grpSp>
        <p:nvGrpSpPr>
          <p:cNvPr id="15" name="组合 14">
            <a:extLst>
              <a:ext uri="{FF2B5EF4-FFF2-40B4-BE49-F238E27FC236}">
                <a16:creationId xmlns:a16="http://schemas.microsoft.com/office/drawing/2014/main" id="{78C5AE57-1509-4F08-910B-B49C0E178DD7}"/>
              </a:ext>
            </a:extLst>
          </p:cNvPr>
          <p:cNvGrpSpPr/>
          <p:nvPr/>
        </p:nvGrpSpPr>
        <p:grpSpPr>
          <a:xfrm>
            <a:off x="710882" y="2004967"/>
            <a:ext cx="2664172" cy="1950589"/>
            <a:chOff x="4848380" y="848671"/>
            <a:chExt cx="3280494" cy="1981713"/>
          </a:xfrm>
        </p:grpSpPr>
        <p:pic>
          <p:nvPicPr>
            <p:cNvPr id="16" name="图片 15">
              <a:extLst>
                <a:ext uri="{FF2B5EF4-FFF2-40B4-BE49-F238E27FC236}">
                  <a16:creationId xmlns:a16="http://schemas.microsoft.com/office/drawing/2014/main" id="{E64DB021-F461-4BDF-A23A-CCA350DF3749}"/>
                </a:ext>
              </a:extLst>
            </p:cNvPr>
            <p:cNvPicPr>
              <a:picLocks noChangeAspect="1"/>
            </p:cNvPicPr>
            <p:nvPr/>
          </p:nvPicPr>
          <p:blipFill rotWithShape="1">
            <a:blip r:embed="rId4"/>
            <a:srcRect t="5299"/>
            <a:stretch>
              <a:fillRect/>
            </a:stretch>
          </p:blipFill>
          <p:spPr>
            <a:xfrm>
              <a:off x="4855168" y="848671"/>
              <a:ext cx="3273706" cy="1975245"/>
            </a:xfrm>
            <a:prstGeom prst="rect">
              <a:avLst/>
            </a:prstGeom>
          </p:spPr>
        </p:pic>
        <p:sp>
          <p:nvSpPr>
            <p:cNvPr id="17" name="矩形 16">
              <a:extLst>
                <a:ext uri="{FF2B5EF4-FFF2-40B4-BE49-F238E27FC236}">
                  <a16:creationId xmlns:a16="http://schemas.microsoft.com/office/drawing/2014/main" id="{914907D7-D181-452F-95EA-93906BD4C3CD}"/>
                </a:ext>
              </a:extLst>
            </p:cNvPr>
            <p:cNvSpPr/>
            <p:nvPr/>
          </p:nvSpPr>
          <p:spPr>
            <a:xfrm>
              <a:off x="4848380" y="2398581"/>
              <a:ext cx="3273706"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电子</a:t>
              </a:r>
            </a:p>
          </p:txBody>
        </p:sp>
      </p:grpSp>
      <p:grpSp>
        <p:nvGrpSpPr>
          <p:cNvPr id="18" name="组合 17">
            <a:extLst>
              <a:ext uri="{FF2B5EF4-FFF2-40B4-BE49-F238E27FC236}">
                <a16:creationId xmlns:a16="http://schemas.microsoft.com/office/drawing/2014/main" id="{DCE45BDC-D84E-4705-B9C5-B4B631FF8C72}"/>
              </a:ext>
            </a:extLst>
          </p:cNvPr>
          <p:cNvGrpSpPr/>
          <p:nvPr/>
        </p:nvGrpSpPr>
        <p:grpSpPr>
          <a:xfrm>
            <a:off x="3447061" y="4149081"/>
            <a:ext cx="2448271" cy="1850296"/>
            <a:chOff x="4883003" y="2936409"/>
            <a:chExt cx="3266920" cy="2086397"/>
          </a:xfrm>
        </p:grpSpPr>
        <p:pic>
          <p:nvPicPr>
            <p:cNvPr id="19" name="图片 18">
              <a:extLst>
                <a:ext uri="{FF2B5EF4-FFF2-40B4-BE49-F238E27FC236}">
                  <a16:creationId xmlns:a16="http://schemas.microsoft.com/office/drawing/2014/main" id="{B97EFE9B-AB76-4AF9-BEC5-68891D835C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3007" y="2936409"/>
              <a:ext cx="3266915" cy="2086397"/>
            </a:xfrm>
            <a:prstGeom prst="rect">
              <a:avLst/>
            </a:prstGeom>
          </p:spPr>
        </p:pic>
        <p:sp>
          <p:nvSpPr>
            <p:cNvPr id="20" name="矩形 19">
              <a:extLst>
                <a:ext uri="{FF2B5EF4-FFF2-40B4-BE49-F238E27FC236}">
                  <a16:creationId xmlns:a16="http://schemas.microsoft.com/office/drawing/2014/main" id="{195E43B7-87F9-4EBA-A000-4166AA8716AB}"/>
                </a:ext>
              </a:extLst>
            </p:cNvPr>
            <p:cNvSpPr/>
            <p:nvPr/>
          </p:nvSpPr>
          <p:spPr>
            <a:xfrm>
              <a:off x="4883003" y="4591003"/>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造车</a:t>
              </a:r>
            </a:p>
          </p:txBody>
        </p:sp>
      </p:grpSp>
      <p:grpSp>
        <p:nvGrpSpPr>
          <p:cNvPr id="21" name="组合 20">
            <a:extLst>
              <a:ext uri="{FF2B5EF4-FFF2-40B4-BE49-F238E27FC236}">
                <a16:creationId xmlns:a16="http://schemas.microsoft.com/office/drawing/2014/main" id="{477997AC-7DDD-4333-ACE8-134486598506}"/>
              </a:ext>
            </a:extLst>
          </p:cNvPr>
          <p:cNvGrpSpPr/>
          <p:nvPr/>
        </p:nvGrpSpPr>
        <p:grpSpPr>
          <a:xfrm>
            <a:off x="3447062" y="2004968"/>
            <a:ext cx="2448272" cy="1944224"/>
            <a:chOff x="4883003" y="809779"/>
            <a:chExt cx="3266920" cy="2069047"/>
          </a:xfrm>
        </p:grpSpPr>
        <p:pic>
          <p:nvPicPr>
            <p:cNvPr id="22" name="图片 21">
              <a:extLst>
                <a:ext uri="{FF2B5EF4-FFF2-40B4-BE49-F238E27FC236}">
                  <a16:creationId xmlns:a16="http://schemas.microsoft.com/office/drawing/2014/main" id="{6F36FA39-05FB-44DC-B62B-95FC8C08EB09}"/>
                </a:ext>
              </a:extLst>
            </p:cNvPr>
            <p:cNvPicPr>
              <a:picLocks noChangeAspect="1"/>
            </p:cNvPicPr>
            <p:nvPr/>
          </p:nvPicPr>
          <p:blipFill>
            <a:blip r:embed="rId6"/>
            <a:stretch>
              <a:fillRect/>
            </a:stretch>
          </p:blipFill>
          <p:spPr>
            <a:xfrm>
              <a:off x="4883006" y="809779"/>
              <a:ext cx="3266916" cy="2069047"/>
            </a:xfrm>
            <a:prstGeom prst="rect">
              <a:avLst/>
            </a:prstGeom>
          </p:spPr>
        </p:pic>
        <p:sp>
          <p:nvSpPr>
            <p:cNvPr id="23" name="矩形 22">
              <a:extLst>
                <a:ext uri="{FF2B5EF4-FFF2-40B4-BE49-F238E27FC236}">
                  <a16:creationId xmlns:a16="http://schemas.microsoft.com/office/drawing/2014/main" id="{5F3E2142-62B3-4EB1-BAFD-81D587A35F22}"/>
                </a:ext>
              </a:extLst>
            </p:cNvPr>
            <p:cNvSpPr/>
            <p:nvPr/>
          </p:nvSpPr>
          <p:spPr>
            <a:xfrm>
              <a:off x="4883003" y="2447023"/>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电子</a:t>
              </a:r>
            </a:p>
          </p:txBody>
        </p:sp>
      </p:grpSp>
      <p:sp>
        <p:nvSpPr>
          <p:cNvPr id="24" name="内容占位符 2">
            <a:extLst>
              <a:ext uri="{FF2B5EF4-FFF2-40B4-BE49-F238E27FC236}">
                <a16:creationId xmlns:a16="http://schemas.microsoft.com/office/drawing/2014/main" id="{4E1C51D0-2A14-4E41-B266-886CD3FE9348}"/>
              </a:ext>
            </a:extLst>
          </p:cNvPr>
          <p:cNvSpPr txBox="1">
            <a:spLocks/>
          </p:cNvSpPr>
          <p:nvPr/>
        </p:nvSpPr>
        <p:spPr>
          <a:xfrm>
            <a:off x="50405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marR="0" lvl="0" indent="0" algn="just" defTabSz="914400" rtl="0" eaLnBrk="0" fontAlgn="base" latinLnBrk="0" hangingPunct="0">
              <a:lnSpc>
                <a:spcPts val="3200"/>
              </a:lnSpc>
              <a:spcBef>
                <a:spcPts val="1500"/>
              </a:spcBef>
              <a:spcAft>
                <a:spcPts val="1500"/>
              </a:spcAft>
              <a:buClr>
                <a:srgbClr val="993333"/>
              </a:buClr>
              <a:buSzTx/>
              <a:buFont typeface="+mj-ea"/>
              <a:buNone/>
              <a:tabLst/>
              <a:defRPr/>
            </a:pPr>
            <a:r>
              <a:rPr kumimoji="0" lang="en-US" altLang="zh-CN" sz="4000" b="1" i="0" u="none" strike="noStrike" kern="0" cap="none" spc="0" normalizeH="0" baseline="0" noProof="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§1.2 </a:t>
            </a:r>
            <a:r>
              <a:rPr kumimoji="0" lang="zh-CN" altLang="en-US" sz="4000" b="1" i="0" u="none" strike="noStrike" kern="0" cap="none" spc="0" normalizeH="0" baseline="0" noProof="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当前的软件设计</a:t>
            </a:r>
            <a:endParaRPr kumimoji="0" lang="zh-CN" altLang="en-US"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endParaRPr>
          </a:p>
        </p:txBody>
      </p:sp>
      <p:grpSp>
        <p:nvGrpSpPr>
          <p:cNvPr id="25" name="组合 24">
            <a:extLst>
              <a:ext uri="{FF2B5EF4-FFF2-40B4-BE49-F238E27FC236}">
                <a16:creationId xmlns:a16="http://schemas.microsoft.com/office/drawing/2014/main" id="{8D4BE67B-77FD-43F7-9A42-F65BD7F635EA}"/>
              </a:ext>
            </a:extLst>
          </p:cNvPr>
          <p:cNvGrpSpPr/>
          <p:nvPr/>
        </p:nvGrpSpPr>
        <p:grpSpPr>
          <a:xfrm>
            <a:off x="6246948" y="4162454"/>
            <a:ext cx="2738384" cy="1821041"/>
            <a:chOff x="789993" y="2913300"/>
            <a:chExt cx="3273706" cy="2128603"/>
          </a:xfrm>
        </p:grpSpPr>
        <p:pic>
          <p:nvPicPr>
            <p:cNvPr id="26" name="图片 25">
              <a:extLst>
                <a:ext uri="{FF2B5EF4-FFF2-40B4-BE49-F238E27FC236}">
                  <a16:creationId xmlns:a16="http://schemas.microsoft.com/office/drawing/2014/main" id="{E9B2F7C1-23D2-4579-B4D4-2E1B292F705D}"/>
                </a:ext>
              </a:extLst>
            </p:cNvPr>
            <p:cNvPicPr>
              <a:picLocks noChangeAspect="1"/>
            </p:cNvPicPr>
            <p:nvPr/>
          </p:nvPicPr>
          <p:blipFill>
            <a:blip r:embed="rId7"/>
            <a:stretch>
              <a:fillRect/>
            </a:stretch>
          </p:blipFill>
          <p:spPr>
            <a:xfrm>
              <a:off x="789993" y="2913300"/>
              <a:ext cx="3266920" cy="2128603"/>
            </a:xfrm>
            <a:prstGeom prst="rect">
              <a:avLst/>
            </a:prstGeom>
            <a:ln w="3175">
              <a:solidFill>
                <a:schemeClr val="tx1"/>
              </a:solidFill>
            </a:ln>
          </p:spPr>
        </p:pic>
        <p:sp>
          <p:nvSpPr>
            <p:cNvPr id="27" name="矩形 26">
              <a:extLst>
                <a:ext uri="{FF2B5EF4-FFF2-40B4-BE49-F238E27FC236}">
                  <a16:creationId xmlns:a16="http://schemas.microsoft.com/office/drawing/2014/main" id="{21E656F3-1F48-4BF0-8C89-9F0C68313E74}"/>
                </a:ext>
              </a:extLst>
            </p:cNvPr>
            <p:cNvSpPr/>
            <p:nvPr/>
          </p:nvSpPr>
          <p:spPr>
            <a:xfrm>
              <a:off x="796779" y="4610100"/>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建桥</a:t>
              </a:r>
            </a:p>
          </p:txBody>
        </p:sp>
      </p:grpSp>
      <p:grpSp>
        <p:nvGrpSpPr>
          <p:cNvPr id="28" name="组合 27">
            <a:extLst>
              <a:ext uri="{FF2B5EF4-FFF2-40B4-BE49-F238E27FC236}">
                <a16:creationId xmlns:a16="http://schemas.microsoft.com/office/drawing/2014/main" id="{B54A93B8-B715-4813-9CEC-A93844BC2828}"/>
              </a:ext>
            </a:extLst>
          </p:cNvPr>
          <p:cNvGrpSpPr/>
          <p:nvPr/>
        </p:nvGrpSpPr>
        <p:grpSpPr>
          <a:xfrm>
            <a:off x="6183952" y="2033151"/>
            <a:ext cx="2801380" cy="1909640"/>
            <a:chOff x="796779" y="855529"/>
            <a:chExt cx="3266920" cy="1975244"/>
          </a:xfrm>
        </p:grpSpPr>
        <p:pic>
          <p:nvPicPr>
            <p:cNvPr id="29" name="图片 28">
              <a:extLst>
                <a:ext uri="{FF2B5EF4-FFF2-40B4-BE49-F238E27FC236}">
                  <a16:creationId xmlns:a16="http://schemas.microsoft.com/office/drawing/2014/main" id="{B157CD68-73CD-4616-B15E-7E5BCD348185}"/>
                </a:ext>
              </a:extLst>
            </p:cNvPr>
            <p:cNvPicPr>
              <a:picLocks noChangeAspect="1"/>
            </p:cNvPicPr>
            <p:nvPr/>
          </p:nvPicPr>
          <p:blipFill>
            <a:blip r:embed="rId8"/>
            <a:stretch>
              <a:fillRect/>
            </a:stretch>
          </p:blipFill>
          <p:spPr>
            <a:xfrm>
              <a:off x="796779" y="855529"/>
              <a:ext cx="3266920" cy="1975244"/>
            </a:xfrm>
            <a:prstGeom prst="rect">
              <a:avLst/>
            </a:prstGeom>
            <a:ln w="3175">
              <a:solidFill>
                <a:schemeClr val="tx1"/>
              </a:solidFill>
            </a:ln>
          </p:spPr>
        </p:pic>
        <p:sp>
          <p:nvSpPr>
            <p:cNvPr id="30" name="矩形 29">
              <a:extLst>
                <a:ext uri="{FF2B5EF4-FFF2-40B4-BE49-F238E27FC236}">
                  <a16:creationId xmlns:a16="http://schemas.microsoft.com/office/drawing/2014/main" id="{DAF21515-7ECD-461F-9BAE-0CD8863149AC}"/>
                </a:ext>
              </a:extLst>
            </p:cNvPr>
            <p:cNvSpPr/>
            <p:nvPr/>
          </p:nvSpPr>
          <p:spPr>
            <a:xfrm>
              <a:off x="796779" y="2398582"/>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家具</a:t>
              </a:r>
            </a:p>
          </p:txBody>
        </p:sp>
      </p:grpSp>
      <p:grpSp>
        <p:nvGrpSpPr>
          <p:cNvPr id="31" name="组合 30">
            <a:extLst>
              <a:ext uri="{FF2B5EF4-FFF2-40B4-BE49-F238E27FC236}">
                <a16:creationId xmlns:a16="http://schemas.microsoft.com/office/drawing/2014/main" id="{23569AC8-DA75-4BFC-99F4-24502351B20D}"/>
              </a:ext>
            </a:extLst>
          </p:cNvPr>
          <p:cNvGrpSpPr/>
          <p:nvPr/>
        </p:nvGrpSpPr>
        <p:grpSpPr>
          <a:xfrm>
            <a:off x="9051156" y="2041325"/>
            <a:ext cx="2801380" cy="1909640"/>
            <a:chOff x="787546" y="820666"/>
            <a:chExt cx="3266920" cy="2067685"/>
          </a:xfrm>
        </p:grpSpPr>
        <p:pic>
          <p:nvPicPr>
            <p:cNvPr id="32" name="图片 31">
              <a:extLst>
                <a:ext uri="{FF2B5EF4-FFF2-40B4-BE49-F238E27FC236}">
                  <a16:creationId xmlns:a16="http://schemas.microsoft.com/office/drawing/2014/main" id="{6B199694-63A0-40F3-AD43-A70C1CEA2B37}"/>
                </a:ext>
              </a:extLst>
            </p:cNvPr>
            <p:cNvPicPr>
              <a:picLocks noChangeAspect="1"/>
            </p:cNvPicPr>
            <p:nvPr/>
          </p:nvPicPr>
          <p:blipFill rotWithShape="1">
            <a:blip r:embed="rId9"/>
            <a:srcRect l="52187" r="1356"/>
            <a:stretch>
              <a:fillRect/>
            </a:stretch>
          </p:blipFill>
          <p:spPr>
            <a:xfrm>
              <a:off x="787546" y="820666"/>
              <a:ext cx="3266920" cy="2058160"/>
            </a:xfrm>
            <a:prstGeom prst="rect">
              <a:avLst/>
            </a:prstGeom>
          </p:spPr>
        </p:pic>
        <p:sp>
          <p:nvSpPr>
            <p:cNvPr id="33" name="矩形 32">
              <a:extLst>
                <a:ext uri="{FF2B5EF4-FFF2-40B4-BE49-F238E27FC236}">
                  <a16:creationId xmlns:a16="http://schemas.microsoft.com/office/drawing/2014/main" id="{567B3D9A-5333-48D2-B479-A0ED5E3D56B1}"/>
                </a:ext>
              </a:extLst>
            </p:cNvPr>
            <p:cNvSpPr/>
            <p:nvPr/>
          </p:nvSpPr>
          <p:spPr>
            <a:xfrm>
              <a:off x="787546" y="2456548"/>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家具</a:t>
              </a:r>
            </a:p>
          </p:txBody>
        </p:sp>
      </p:grpSp>
      <p:grpSp>
        <p:nvGrpSpPr>
          <p:cNvPr id="34" name="组合 33">
            <a:extLst>
              <a:ext uri="{FF2B5EF4-FFF2-40B4-BE49-F238E27FC236}">
                <a16:creationId xmlns:a16="http://schemas.microsoft.com/office/drawing/2014/main" id="{AB2B6FD3-B4DB-4BB1-94F6-1EA66E5E6EF7}"/>
              </a:ext>
            </a:extLst>
          </p:cNvPr>
          <p:cNvGrpSpPr/>
          <p:nvPr/>
        </p:nvGrpSpPr>
        <p:grpSpPr>
          <a:xfrm>
            <a:off x="9051156" y="4156500"/>
            <a:ext cx="2801380" cy="1821041"/>
            <a:chOff x="787546" y="2936409"/>
            <a:chExt cx="3266920" cy="2086397"/>
          </a:xfrm>
        </p:grpSpPr>
        <p:pic>
          <p:nvPicPr>
            <p:cNvPr id="35" name="图片 34">
              <a:extLst>
                <a:ext uri="{FF2B5EF4-FFF2-40B4-BE49-F238E27FC236}">
                  <a16:creationId xmlns:a16="http://schemas.microsoft.com/office/drawing/2014/main" id="{3E9DA038-77D3-4D6C-8EB4-5D47767E5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551" y="2936409"/>
              <a:ext cx="3266915" cy="2086397"/>
            </a:xfrm>
            <a:prstGeom prst="rect">
              <a:avLst/>
            </a:prstGeom>
          </p:spPr>
        </p:pic>
        <p:sp>
          <p:nvSpPr>
            <p:cNvPr id="36" name="矩形 35">
              <a:extLst>
                <a:ext uri="{FF2B5EF4-FFF2-40B4-BE49-F238E27FC236}">
                  <a16:creationId xmlns:a16="http://schemas.microsoft.com/office/drawing/2014/main" id="{83A3BFDA-9CAA-4F84-A051-8A6520821878}"/>
                </a:ext>
              </a:extLst>
            </p:cNvPr>
            <p:cNvSpPr/>
            <p:nvPr/>
          </p:nvSpPr>
          <p:spPr>
            <a:xfrm>
              <a:off x="787546" y="4591003"/>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建桥</a:t>
              </a:r>
            </a:p>
          </p:txBody>
        </p:sp>
      </p:grpSp>
      <p:cxnSp>
        <p:nvCxnSpPr>
          <p:cNvPr id="3" name="直接连接符 2">
            <a:extLst>
              <a:ext uri="{FF2B5EF4-FFF2-40B4-BE49-F238E27FC236}">
                <a16:creationId xmlns:a16="http://schemas.microsoft.com/office/drawing/2014/main" id="{FB72B2B5-246B-468C-9D7B-E868AA8B6BF3}"/>
              </a:ext>
            </a:extLst>
          </p:cNvPr>
          <p:cNvCxnSpPr/>
          <p:nvPr/>
        </p:nvCxnSpPr>
        <p:spPr bwMode="auto">
          <a:xfrm>
            <a:off x="623888" y="4077072"/>
            <a:ext cx="11376768"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 name="直接连接符 4">
            <a:extLst>
              <a:ext uri="{FF2B5EF4-FFF2-40B4-BE49-F238E27FC236}">
                <a16:creationId xmlns:a16="http://schemas.microsoft.com/office/drawing/2014/main" id="{A5F0FC3C-B98E-438D-9E95-399D844407E5}"/>
              </a:ext>
            </a:extLst>
          </p:cNvPr>
          <p:cNvCxnSpPr/>
          <p:nvPr/>
        </p:nvCxnSpPr>
        <p:spPr bwMode="auto">
          <a:xfrm>
            <a:off x="6023992" y="1772816"/>
            <a:ext cx="0" cy="460851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6236050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a:extLst>
              <a:ext uri="{FF2B5EF4-FFF2-40B4-BE49-F238E27FC236}">
                <a16:creationId xmlns:a16="http://schemas.microsoft.com/office/drawing/2014/main" id="{407976AE-B12C-4FDF-B468-118A088E559F}"/>
              </a:ext>
            </a:extLst>
          </p:cNvPr>
          <p:cNvSpPr>
            <a:spLocks noGrp="1"/>
          </p:cNvSpPr>
          <p:nvPr>
            <p:ph sz="quarter" idx="13"/>
          </p:nvPr>
        </p:nvSpPr>
        <p:spPr/>
        <p:txBody>
          <a:bodyPr/>
          <a:lstStyle/>
          <a:p>
            <a:endParaRPr lang="zh-CN" altLang="en-US"/>
          </a:p>
        </p:txBody>
      </p:sp>
      <p:sp>
        <p:nvSpPr>
          <p:cNvPr id="10" name="内容占位符 2">
            <a:extLst>
              <a:ext uri="{FF2B5EF4-FFF2-40B4-BE49-F238E27FC236}">
                <a16:creationId xmlns:a16="http://schemas.microsoft.com/office/drawing/2014/main" id="{7A018FE3-A64F-4D31-A402-E5951B3F0FE5}"/>
              </a:ext>
            </a:extLst>
          </p:cNvPr>
          <p:cNvSpPr txBox="1">
            <a:spLocks/>
          </p:cNvSpPr>
          <p:nvPr/>
        </p:nvSpPr>
        <p:spPr>
          <a:xfrm>
            <a:off x="50405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marR="0" lvl="0" indent="0" algn="just" defTabSz="914400" rtl="0" eaLnBrk="0" fontAlgn="base" latinLnBrk="0" hangingPunct="0">
              <a:lnSpc>
                <a:spcPts val="3200"/>
              </a:lnSpc>
              <a:spcBef>
                <a:spcPts val="1500"/>
              </a:spcBef>
              <a:spcAft>
                <a:spcPts val="1500"/>
              </a:spcAft>
              <a:buClr>
                <a:srgbClr val="993333"/>
              </a:buClr>
              <a:buSzTx/>
              <a:buFont typeface="+mj-ea"/>
              <a:buNone/>
              <a:tabLst/>
              <a:defRPr/>
            </a:pPr>
            <a:r>
              <a:rPr kumimoji="0" lang="en-US" altLang="zh-CN"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§1.2 </a:t>
            </a:r>
            <a:r>
              <a:rPr kumimoji="0" lang="zh-CN" altLang="en-US"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当前的软件设计</a:t>
            </a:r>
          </a:p>
        </p:txBody>
      </p:sp>
      <p:pic>
        <p:nvPicPr>
          <p:cNvPr id="11" name="图片 10">
            <a:extLst>
              <a:ext uri="{FF2B5EF4-FFF2-40B4-BE49-F238E27FC236}">
                <a16:creationId xmlns:a16="http://schemas.microsoft.com/office/drawing/2014/main" id="{DA8A9A26-6F16-435E-B7EE-0BA2CF720AE9}"/>
              </a:ext>
            </a:extLst>
          </p:cNvPr>
          <p:cNvPicPr>
            <a:picLocks noChangeAspect="1"/>
          </p:cNvPicPr>
          <p:nvPr/>
        </p:nvPicPr>
        <p:blipFill>
          <a:blip r:embed="rId3"/>
          <a:stretch>
            <a:fillRect/>
          </a:stretch>
        </p:blipFill>
        <p:spPr>
          <a:xfrm>
            <a:off x="407368" y="1634075"/>
            <a:ext cx="3889643" cy="1984105"/>
          </a:xfrm>
          <a:prstGeom prst="rect">
            <a:avLst/>
          </a:prstGeom>
          <a:ln w="3175">
            <a:solidFill>
              <a:schemeClr val="tx1"/>
            </a:solidFill>
          </a:ln>
        </p:spPr>
      </p:pic>
      <p:pic>
        <p:nvPicPr>
          <p:cNvPr id="12" name="图片 11">
            <a:extLst>
              <a:ext uri="{FF2B5EF4-FFF2-40B4-BE49-F238E27FC236}">
                <a16:creationId xmlns:a16="http://schemas.microsoft.com/office/drawing/2014/main" id="{7F22FD41-B043-4EA7-9C10-22095FC62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934" y="1628800"/>
            <a:ext cx="3891073" cy="1984106"/>
          </a:xfrm>
          <a:prstGeom prst="rect">
            <a:avLst/>
          </a:prstGeom>
        </p:spPr>
      </p:pic>
      <p:sp>
        <p:nvSpPr>
          <p:cNvPr id="13" name="箭头: 下 12">
            <a:extLst>
              <a:ext uri="{FF2B5EF4-FFF2-40B4-BE49-F238E27FC236}">
                <a16:creationId xmlns:a16="http://schemas.microsoft.com/office/drawing/2014/main" id="{DB957FE7-29A4-482D-9661-5C2F63B86154}"/>
              </a:ext>
            </a:extLst>
          </p:cNvPr>
          <p:cNvSpPr/>
          <p:nvPr/>
        </p:nvSpPr>
        <p:spPr>
          <a:xfrm rot="16200000">
            <a:off x="5564083" y="1468625"/>
            <a:ext cx="837552" cy="2827940"/>
          </a:xfrm>
          <a:prstGeom prst="downArrow">
            <a:avLst>
              <a:gd name="adj1" fmla="val 50000"/>
              <a:gd name="adj2" fmla="val 34348"/>
            </a:avLst>
          </a:prstGeom>
          <a:solidFill>
            <a:srgbClr val="FFC000">
              <a:alpha val="47843"/>
            </a:srgbClr>
          </a:solidFill>
          <a:ln>
            <a:solidFill>
              <a:srgbClr val="FFDB69">
                <a:alpha val="52941"/>
              </a:srgb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lvl="0" algn="r">
              <a:defRPr/>
            </a:pPr>
            <a:r>
              <a:rPr lang="en-US" altLang="zh-CN" b="1" dirty="0">
                <a:solidFill>
                  <a:schemeClr val="tx1"/>
                </a:solidFill>
                <a:effectLst>
                  <a:outerShdw blurRad="38100" dist="38100" dir="2700000" algn="tl">
                    <a:srgbClr val="000000">
                      <a:alpha val="43137"/>
                    </a:srgbClr>
                  </a:outerShdw>
                </a:effectLst>
              </a:rPr>
              <a:t>30</a:t>
            </a:r>
            <a:r>
              <a:rPr lang="zh-CN" altLang="en-US" b="1" dirty="0">
                <a:solidFill>
                  <a:schemeClr val="tx1"/>
                </a:solidFill>
                <a:effectLst>
                  <a:outerShdw blurRad="38100" dist="38100" dir="2700000" algn="tl">
                    <a:srgbClr val="000000">
                      <a:alpha val="43137"/>
                    </a:srgbClr>
                  </a:outerShdw>
                </a:effectLst>
              </a:rPr>
              <a:t>年</a:t>
            </a:r>
            <a:r>
              <a:rPr kumimoji="0" lang="zh-CN" altLang="en-US" sz="2135" b="1" i="0" u="none" strike="noStrike" kern="1200" cap="none" spc="0" normalizeH="0" baseline="0" noProof="0" dirty="0">
                <a:ln>
                  <a:noFill/>
                </a:ln>
                <a:solidFill>
                  <a:srgbClr val="134263"/>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生产模式转变</a:t>
            </a:r>
          </a:p>
        </p:txBody>
      </p:sp>
      <p:sp>
        <p:nvSpPr>
          <p:cNvPr id="15" name="矩形 14">
            <a:extLst>
              <a:ext uri="{FF2B5EF4-FFF2-40B4-BE49-F238E27FC236}">
                <a16:creationId xmlns:a16="http://schemas.microsoft.com/office/drawing/2014/main" id="{9C023D0C-3AA3-4691-BF8B-CC9E9E7AD4B3}"/>
              </a:ext>
            </a:extLst>
          </p:cNvPr>
          <p:cNvSpPr/>
          <p:nvPr/>
        </p:nvSpPr>
        <p:spPr>
          <a:xfrm>
            <a:off x="407367" y="3647697"/>
            <a:ext cx="3889643" cy="492849"/>
          </a:xfrm>
          <a:prstGeom prst="rect">
            <a:avLst/>
          </a:prstGeom>
          <a:solidFill>
            <a:srgbClr val="FFFFC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135" b="1" i="0" u="none" strike="noStrike" kern="1200" cap="none" spc="0" normalizeH="0" baseline="0" noProof="0" dirty="0">
                <a:ln>
                  <a:noFill/>
                </a:ln>
                <a:solidFill>
                  <a:srgbClr val="134263"/>
                </a:solidFill>
                <a:effectLst>
                  <a:outerShdw blurRad="38100" dist="38100" dir="2700000" algn="tl">
                    <a:srgbClr val="000000">
                      <a:alpha val="43137"/>
                    </a:srgbClr>
                  </a:outerShdw>
                </a:effectLst>
                <a:uLnTx/>
                <a:uFillTx/>
                <a:latin typeface="Franklin Gothic Book"/>
                <a:ea typeface="黑体" panose="02010609060101010101" pitchFamily="49" charset="-122"/>
                <a:cs typeface="+mn-cs"/>
              </a:rPr>
              <a:t>手工生产为主</a:t>
            </a:r>
          </a:p>
        </p:txBody>
      </p:sp>
      <p:sp>
        <p:nvSpPr>
          <p:cNvPr id="16" name="矩形 15">
            <a:extLst>
              <a:ext uri="{FF2B5EF4-FFF2-40B4-BE49-F238E27FC236}">
                <a16:creationId xmlns:a16="http://schemas.microsoft.com/office/drawing/2014/main" id="{83BA6DB7-8B29-4D99-9716-F0BFA1D63788}"/>
              </a:ext>
            </a:extLst>
          </p:cNvPr>
          <p:cNvSpPr/>
          <p:nvPr/>
        </p:nvSpPr>
        <p:spPr>
          <a:xfrm>
            <a:off x="7604732" y="3592744"/>
            <a:ext cx="3889643" cy="571785"/>
          </a:xfrm>
          <a:prstGeom prst="rect">
            <a:avLst/>
          </a:prstGeom>
          <a:solidFill>
            <a:srgbClr val="FFFFC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135" b="1" i="0" u="none" strike="noStrike" kern="1200" cap="none" spc="0" normalizeH="0" baseline="0" noProof="0" dirty="0">
                <a:ln>
                  <a:noFill/>
                </a:ln>
                <a:solidFill>
                  <a:srgbClr val="134263"/>
                </a:solidFill>
                <a:effectLst>
                  <a:outerShdw blurRad="38100" dist="38100" dir="2700000" algn="tl">
                    <a:srgbClr val="000000">
                      <a:alpha val="43137"/>
                    </a:srgbClr>
                  </a:outerShdw>
                </a:effectLst>
                <a:uLnTx/>
                <a:uFillTx/>
                <a:latin typeface="Franklin Gothic Book"/>
                <a:ea typeface="黑体" panose="02010609060101010101" pitchFamily="49" charset="-122"/>
                <a:cs typeface="+mn-cs"/>
              </a:rPr>
              <a:t>自动化设备生产为主</a:t>
            </a:r>
          </a:p>
        </p:txBody>
      </p:sp>
      <p:graphicFrame>
        <p:nvGraphicFramePr>
          <p:cNvPr id="19" name="表格 18">
            <a:extLst>
              <a:ext uri="{FF2B5EF4-FFF2-40B4-BE49-F238E27FC236}">
                <a16:creationId xmlns:a16="http://schemas.microsoft.com/office/drawing/2014/main" id="{70F3C8B4-F207-42EA-9710-EC108531CBAF}"/>
              </a:ext>
            </a:extLst>
          </p:cNvPr>
          <p:cNvGraphicFramePr>
            <a:graphicFrameLocks noGrp="1"/>
          </p:cNvGraphicFramePr>
          <p:nvPr>
            <p:extLst>
              <p:ext uri="{D42A27DB-BD31-4B8C-83A1-F6EECF244321}">
                <p14:modId xmlns:p14="http://schemas.microsoft.com/office/powerpoint/2010/main" val="3982524519"/>
              </p:ext>
            </p:extLst>
          </p:nvPr>
        </p:nvGraphicFramePr>
        <p:xfrm>
          <a:off x="397629" y="4227911"/>
          <a:ext cx="11113377" cy="2336800"/>
        </p:xfrm>
        <a:graphic>
          <a:graphicData uri="http://schemas.openxmlformats.org/drawingml/2006/table">
            <a:tbl>
              <a:tblPr firstRow="1" bandRow="1">
                <a:tableStyleId>{93296810-A885-4BE3-A3E7-6D5BEEA58F35}</a:tableStyleId>
              </a:tblPr>
              <a:tblGrid>
                <a:gridCol w="878053">
                  <a:extLst>
                    <a:ext uri="{9D8B030D-6E8A-4147-A177-3AD203B41FA5}">
                      <a16:colId xmlns:a16="http://schemas.microsoft.com/office/drawing/2014/main" val="20000"/>
                    </a:ext>
                  </a:extLst>
                </a:gridCol>
                <a:gridCol w="4887640">
                  <a:extLst>
                    <a:ext uri="{9D8B030D-6E8A-4147-A177-3AD203B41FA5}">
                      <a16:colId xmlns:a16="http://schemas.microsoft.com/office/drawing/2014/main" val="20001"/>
                    </a:ext>
                  </a:extLst>
                </a:gridCol>
                <a:gridCol w="5347684">
                  <a:extLst>
                    <a:ext uri="{9D8B030D-6E8A-4147-A177-3AD203B41FA5}">
                      <a16:colId xmlns:a16="http://schemas.microsoft.com/office/drawing/2014/main" val="20002"/>
                    </a:ext>
                  </a:extLst>
                </a:gridCol>
              </a:tblGrid>
              <a:tr h="440939">
                <a:tc>
                  <a:txBody>
                    <a:bodyPr/>
                    <a:lstStyle/>
                    <a:p>
                      <a:pPr algn="ctr"/>
                      <a:endParaRPr lang="zh-CN" altLang="en-US" sz="1600" dirty="0"/>
                    </a:p>
                  </a:txBody>
                  <a:tcPr marL="162560" marR="162560" marT="81280" marB="81280"/>
                </a:tc>
                <a:tc>
                  <a:txBody>
                    <a:bodyPr/>
                    <a:lstStyle/>
                    <a:p>
                      <a:pPr algn="ctr"/>
                      <a:r>
                        <a:rPr lang="zh-CN" altLang="en-US" sz="2000" dirty="0">
                          <a:latin typeface="华文中宋" panose="02010600040101010101" pitchFamily="2" charset="-122"/>
                          <a:ea typeface="华文中宋" panose="02010600040101010101" pitchFamily="2" charset="-122"/>
                        </a:rPr>
                        <a:t>三十年前的制造业</a:t>
                      </a:r>
                    </a:p>
                  </a:txBody>
                  <a:tcPr marL="162560" marR="162560" marT="81280" marB="81280"/>
                </a:tc>
                <a:tc>
                  <a:txBody>
                    <a:bodyPr/>
                    <a:lstStyle/>
                    <a:p>
                      <a:pPr algn="ctr"/>
                      <a:r>
                        <a:rPr lang="zh-CN" altLang="en-US" sz="2000" dirty="0">
                          <a:latin typeface="华文中宋" panose="02010600040101010101" pitchFamily="2" charset="-122"/>
                          <a:ea typeface="华文中宋" panose="02010600040101010101" pitchFamily="2" charset="-122"/>
                        </a:rPr>
                        <a:t>近年的制造业                                                             </a:t>
                      </a:r>
                      <a:endParaRPr lang="zh-CN" altLang="en-US" sz="2000" dirty="0">
                        <a:solidFill>
                          <a:schemeClr val="tx1"/>
                        </a:solidFill>
                        <a:latin typeface="华文中宋" panose="02010600040101010101" pitchFamily="2" charset="-122"/>
                        <a:ea typeface="华文中宋" panose="02010600040101010101" pitchFamily="2" charset="-122"/>
                      </a:endParaRPr>
                    </a:p>
                  </a:txBody>
                  <a:tcPr marL="162560" marR="162560" marT="81280" marB="81280"/>
                </a:tc>
                <a:extLst>
                  <a:ext uri="{0D108BD9-81ED-4DB2-BD59-A6C34878D82A}">
                    <a16:rowId xmlns:a16="http://schemas.microsoft.com/office/drawing/2014/main" val="10000"/>
                  </a:ext>
                </a:extLst>
              </a:tr>
              <a:tr h="454109">
                <a:tc>
                  <a:txBody>
                    <a:bodyPr/>
                    <a:lstStyle/>
                    <a:p>
                      <a:pPr algn="ctr"/>
                      <a:r>
                        <a:rPr lang="zh-CN" altLang="en-US" sz="2000" b="1" kern="1200"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cs"/>
                        </a:rPr>
                        <a:t>模式</a:t>
                      </a:r>
                    </a:p>
                  </a:txBody>
                  <a:tcPr marL="162560" marR="162560" marT="81280" marB="81280"/>
                </a:tc>
                <a:tc>
                  <a:txBody>
                    <a:bodyPr/>
                    <a:lstStyle/>
                    <a:p>
                      <a:pPr algn="ctr"/>
                      <a:r>
                        <a:rPr lang="zh-CN" altLang="en-US" sz="1800" dirty="0">
                          <a:solidFill>
                            <a:schemeClr val="tx1"/>
                          </a:solidFill>
                          <a:latin typeface="华文中宋" panose="02010600040101010101" pitchFamily="2" charset="-122"/>
                          <a:ea typeface="华文中宋" panose="02010600040101010101" pitchFamily="2" charset="-122"/>
                        </a:rPr>
                        <a:t>以劳动力密集型为主</a:t>
                      </a:r>
                    </a:p>
                  </a:txBody>
                  <a:tcPr marL="162560" marR="162560" marT="81280" marB="81280"/>
                </a:tc>
                <a:tc>
                  <a:txBody>
                    <a:bodyPr/>
                    <a:lstStyle/>
                    <a:p>
                      <a:pPr algn="ctr"/>
                      <a:r>
                        <a:rPr lang="zh-CN" altLang="en-US" sz="1800" dirty="0">
                          <a:solidFill>
                            <a:schemeClr val="tx1"/>
                          </a:solidFill>
                          <a:latin typeface="华文中宋" panose="02010600040101010101" pitchFamily="2" charset="-122"/>
                          <a:ea typeface="华文中宋" panose="02010600040101010101" pitchFamily="2" charset="-122"/>
                        </a:rPr>
                        <a:t>以自动化生产工具为主</a:t>
                      </a:r>
                    </a:p>
                  </a:txBody>
                  <a:tcPr marL="162560" marR="162560" marT="81280" marB="81280"/>
                </a:tc>
                <a:extLst>
                  <a:ext uri="{0D108BD9-81ED-4DB2-BD59-A6C34878D82A}">
                    <a16:rowId xmlns:a16="http://schemas.microsoft.com/office/drawing/2014/main" val="10001"/>
                  </a:ext>
                </a:extLst>
              </a:tr>
              <a:tr h="428052">
                <a:tc>
                  <a:txBody>
                    <a:bodyPr/>
                    <a:lstStyle/>
                    <a:p>
                      <a:pPr algn="ctr"/>
                      <a:r>
                        <a:rPr lang="zh-CN" altLang="en-US" sz="2000" b="1" kern="1200"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cs"/>
                        </a:rPr>
                        <a:t>投入</a:t>
                      </a:r>
                    </a:p>
                  </a:txBody>
                  <a:tcPr marL="162560" marR="162560" marT="81280" marB="81280"/>
                </a:tc>
                <a:tc>
                  <a:txBody>
                    <a:bodyPr/>
                    <a:lstStyle/>
                    <a:p>
                      <a:pPr algn="ctr"/>
                      <a:r>
                        <a:rPr lang="zh-CN" altLang="en-US" sz="1800" dirty="0">
                          <a:solidFill>
                            <a:schemeClr val="tx1"/>
                          </a:solidFill>
                          <a:latin typeface="华文中宋" panose="02010600040101010101" pitchFamily="2" charset="-122"/>
                          <a:ea typeface="华文中宋" panose="02010600040101010101" pitchFamily="2" charset="-122"/>
                        </a:rPr>
                        <a:t>持续投入人力成本</a:t>
                      </a:r>
                    </a:p>
                  </a:txBody>
                  <a:tcPr marL="162560" marR="162560" marT="81280" marB="81280"/>
                </a:tc>
                <a:tc>
                  <a:txBody>
                    <a:bodyPr/>
                    <a:lstStyle/>
                    <a:p>
                      <a:pPr algn="ctr"/>
                      <a:r>
                        <a:rPr lang="zh-CN" altLang="en-US" sz="1800" dirty="0">
                          <a:solidFill>
                            <a:schemeClr val="tx1"/>
                          </a:solidFill>
                          <a:latin typeface="华文中宋" panose="02010600040101010101" pitchFamily="2" charset="-122"/>
                          <a:ea typeface="华文中宋" panose="02010600040101010101" pitchFamily="2" charset="-122"/>
                        </a:rPr>
                        <a:t>一次投入设备成本</a:t>
                      </a:r>
                    </a:p>
                  </a:txBody>
                  <a:tcPr marL="162560" marR="162560" marT="81280" marB="81280"/>
                </a:tc>
                <a:extLst>
                  <a:ext uri="{0D108BD9-81ED-4DB2-BD59-A6C34878D82A}">
                    <a16:rowId xmlns:a16="http://schemas.microsoft.com/office/drawing/2014/main" val="10002"/>
                  </a:ext>
                </a:extLst>
              </a:tr>
              <a:tr h="440939">
                <a:tc>
                  <a:txBody>
                    <a:bodyPr/>
                    <a:lstStyle/>
                    <a:p>
                      <a:pPr algn="ctr"/>
                      <a:r>
                        <a:rPr lang="zh-CN" altLang="en-US" sz="2000" b="1" kern="1200"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cs"/>
                        </a:rPr>
                        <a:t>产出</a:t>
                      </a:r>
                    </a:p>
                  </a:txBody>
                  <a:tcPr marL="162560" marR="162560" marT="81280" marB="81280"/>
                </a:tc>
                <a:tc>
                  <a:txBody>
                    <a:bodyPr/>
                    <a:lstStyle/>
                    <a:p>
                      <a:pPr algn="ctr"/>
                      <a:r>
                        <a:rPr lang="zh-CN" altLang="en-US" sz="1800" dirty="0">
                          <a:solidFill>
                            <a:schemeClr val="tx1"/>
                          </a:solidFill>
                          <a:latin typeface="华文中宋" panose="02010600040101010101" pitchFamily="2" charset="-122"/>
                          <a:ea typeface="华文中宋" panose="02010600040101010101" pitchFamily="2" charset="-122"/>
                        </a:rPr>
                        <a:t>小批量生产</a:t>
                      </a:r>
                    </a:p>
                  </a:txBody>
                  <a:tcPr marL="162560" marR="162560" marT="81280" marB="81280"/>
                </a:tc>
                <a:tc>
                  <a:txBody>
                    <a:bodyPr/>
                    <a:lstStyle/>
                    <a:p>
                      <a:pPr algn="ctr"/>
                      <a:r>
                        <a:rPr lang="zh-CN" altLang="en-US" sz="1800" dirty="0">
                          <a:solidFill>
                            <a:schemeClr val="tx1"/>
                          </a:solidFill>
                          <a:latin typeface="华文中宋" panose="02010600040101010101" pitchFamily="2" charset="-122"/>
                          <a:ea typeface="华文中宋" panose="02010600040101010101" pitchFamily="2" charset="-122"/>
                        </a:rPr>
                        <a:t>规模化生产</a:t>
                      </a:r>
                    </a:p>
                  </a:txBody>
                  <a:tcPr marL="162560" marR="162560" marT="81280" marB="81280"/>
                </a:tc>
                <a:extLst>
                  <a:ext uri="{0D108BD9-81ED-4DB2-BD59-A6C34878D82A}">
                    <a16:rowId xmlns:a16="http://schemas.microsoft.com/office/drawing/2014/main" val="10003"/>
                  </a:ext>
                </a:extLst>
              </a:tr>
              <a:tr h="440939">
                <a:tc>
                  <a:txBody>
                    <a:bodyPr/>
                    <a:lstStyle/>
                    <a:p>
                      <a:pPr algn="ctr"/>
                      <a:r>
                        <a:rPr lang="zh-CN" altLang="en-US" sz="2000" b="1" kern="1200"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cs"/>
                        </a:rPr>
                        <a:t>特点</a:t>
                      </a:r>
                    </a:p>
                  </a:txBody>
                  <a:tcPr marL="162560" marR="162560" marT="81280" marB="81280"/>
                </a:tc>
                <a:tc>
                  <a:txBody>
                    <a:bodyPr/>
                    <a:lstStyle/>
                    <a:p>
                      <a:pPr algn="ctr"/>
                      <a:r>
                        <a:rPr kumimoji="0" lang="zh-CN" altLang="en-US" sz="1800" b="0" i="0" u="none" strike="noStrike" kern="1200" cap="none" spc="0" normalizeH="0" baseline="0" noProof="0" dirty="0">
                          <a:ln>
                            <a:noFill/>
                          </a:ln>
                          <a:solidFill>
                            <a:schemeClr val="dk1"/>
                          </a:solidFill>
                          <a:effectLst/>
                          <a:uLnTx/>
                          <a:uFillTx/>
                          <a:latin typeface="华文中宋" panose="02010600040101010101" pitchFamily="2" charset="-122"/>
                          <a:ea typeface="华文中宋" panose="02010600040101010101" pitchFamily="2" charset="-122"/>
                          <a:cs typeface="+mn-cs"/>
                        </a:rPr>
                        <a:t>生产效率低</a:t>
                      </a:r>
                      <a:r>
                        <a:rPr kumimoji="0" lang="zh-CN" altLang="en-US" sz="1800" b="0" i="0" u="none" strike="noStrike" kern="1200" cap="none" spc="0" normalizeH="0" baseline="0" dirty="0">
                          <a:ln>
                            <a:noFill/>
                          </a:ln>
                          <a:solidFill>
                            <a:schemeClr val="dk1"/>
                          </a:solidFill>
                          <a:effectLst/>
                          <a:uLnTx/>
                          <a:uFillTx/>
                          <a:latin typeface="华文中宋" panose="02010600040101010101" pitchFamily="2" charset="-122"/>
                          <a:ea typeface="华文中宋" panose="02010600040101010101" pitchFamily="2" charset="-122"/>
                          <a:cs typeface="+mn-cs"/>
                        </a:rPr>
                        <a:t>，质量不稳定，</a:t>
                      </a:r>
                      <a:r>
                        <a:rPr kumimoji="0" lang="zh-CN" altLang="en-US" sz="1800" b="0" i="0" u="none" strike="noStrike" kern="1200" cap="none" spc="0" normalizeH="0" baseline="0" noProof="0" dirty="0">
                          <a:ln>
                            <a:noFill/>
                          </a:ln>
                          <a:solidFill>
                            <a:schemeClr val="dk1"/>
                          </a:solidFill>
                          <a:effectLst/>
                          <a:uLnTx/>
                          <a:uFillTx/>
                          <a:latin typeface="华文中宋" panose="02010600040101010101" pitchFamily="2" charset="-122"/>
                          <a:ea typeface="华文中宋" panose="02010600040101010101" pitchFamily="2" charset="-122"/>
                          <a:cs typeface="+mn-cs"/>
                        </a:rPr>
                        <a:t>可维护性差</a:t>
                      </a:r>
                      <a:endParaRPr kumimoji="0" lang="zh-CN" altLang="en-US" sz="1800" b="0" i="0" u="none" strike="noStrike" kern="1200" cap="none" spc="0" normalizeH="0" baseline="0" dirty="0">
                        <a:ln>
                          <a:noFill/>
                        </a:ln>
                        <a:solidFill>
                          <a:schemeClr val="dk1"/>
                        </a:solidFill>
                        <a:effectLst/>
                        <a:uLnTx/>
                        <a:uFillTx/>
                        <a:latin typeface="华文中宋" panose="02010600040101010101" pitchFamily="2" charset="-122"/>
                        <a:ea typeface="华文中宋" panose="02010600040101010101" pitchFamily="2" charset="-122"/>
                        <a:cs typeface="+mn-cs"/>
                      </a:endParaRPr>
                    </a:p>
                  </a:txBody>
                  <a:tcPr marL="162560" marR="162560" marT="81280" marB="81280"/>
                </a:tc>
                <a:tc>
                  <a:txBody>
                    <a:bodyPr/>
                    <a:lstStyle/>
                    <a:p>
                      <a:pPr marL="0" algn="ctr" defTabSz="914400" rtl="0" eaLnBrk="1" latinLnBrk="0" hangingPunct="1"/>
                      <a:r>
                        <a:rPr kumimoji="0" lang="zh-CN" altLang="en-US" sz="1800" b="0" i="0" u="none" strike="noStrike" kern="1200" cap="none" spc="0" normalizeH="0" baseline="0" noProof="0" dirty="0">
                          <a:ln>
                            <a:noFill/>
                          </a:ln>
                          <a:solidFill>
                            <a:schemeClr val="dk1"/>
                          </a:solidFill>
                          <a:effectLst/>
                          <a:uLnTx/>
                          <a:uFillTx/>
                          <a:latin typeface="华文中宋" panose="02010600040101010101" pitchFamily="2" charset="-122"/>
                          <a:ea typeface="华文中宋" panose="02010600040101010101" pitchFamily="2" charset="-122"/>
                          <a:cs typeface="+mn-cs"/>
                        </a:rPr>
                        <a:t>标准化程度高，</a:t>
                      </a:r>
                      <a:r>
                        <a:rPr kumimoji="0" lang="zh-CN" altLang="en-US" sz="1800" b="0" i="0" u="none" strike="noStrike" kern="1200" cap="none" spc="0" normalizeH="0" baseline="0" dirty="0">
                          <a:ln>
                            <a:noFill/>
                          </a:ln>
                          <a:solidFill>
                            <a:schemeClr val="dk1"/>
                          </a:solidFill>
                          <a:effectLst/>
                          <a:uLnTx/>
                          <a:uFillTx/>
                          <a:latin typeface="华文中宋" panose="02010600040101010101" pitchFamily="2" charset="-122"/>
                          <a:ea typeface="华文中宋" panose="02010600040101010101" pitchFamily="2" charset="-122"/>
                          <a:cs typeface="+mn-cs"/>
                        </a:rPr>
                        <a:t>质量稳定，</a:t>
                      </a:r>
                      <a:r>
                        <a:rPr kumimoji="0" lang="zh-CN" altLang="en-US" sz="1800" b="0" i="0" u="none" strike="noStrike" kern="1200" cap="none" spc="0" normalizeH="0" baseline="0" noProof="0" dirty="0">
                          <a:ln>
                            <a:noFill/>
                          </a:ln>
                          <a:solidFill>
                            <a:schemeClr val="dk1"/>
                          </a:solidFill>
                          <a:effectLst/>
                          <a:uLnTx/>
                          <a:uFillTx/>
                          <a:latin typeface="华文中宋" panose="02010600040101010101" pitchFamily="2" charset="-122"/>
                          <a:ea typeface="华文中宋" panose="02010600040101010101" pitchFamily="2" charset="-122"/>
                          <a:cs typeface="+mn-cs"/>
                        </a:rPr>
                        <a:t>可维护性强</a:t>
                      </a:r>
                      <a:endParaRPr kumimoji="0" lang="zh-CN" altLang="en-US" sz="1800" b="0" i="0" u="none" strike="noStrike" kern="1200" cap="none" spc="0" normalizeH="0" baseline="0" dirty="0">
                        <a:ln>
                          <a:noFill/>
                        </a:ln>
                        <a:solidFill>
                          <a:schemeClr val="dk1"/>
                        </a:solidFill>
                        <a:effectLst/>
                        <a:uLnTx/>
                        <a:uFillTx/>
                        <a:latin typeface="华文中宋" panose="02010600040101010101" pitchFamily="2" charset="-122"/>
                        <a:ea typeface="华文中宋" panose="02010600040101010101" pitchFamily="2" charset="-122"/>
                        <a:cs typeface="+mn-cs"/>
                      </a:endParaRPr>
                    </a:p>
                  </a:txBody>
                  <a:tcPr marL="162560" marR="162560" marT="81280" marB="81280"/>
                </a:tc>
                <a:extLst>
                  <a:ext uri="{0D108BD9-81ED-4DB2-BD59-A6C34878D82A}">
                    <a16:rowId xmlns:a16="http://schemas.microsoft.com/office/drawing/2014/main" val="10004"/>
                  </a:ext>
                </a:extLst>
              </a:tr>
            </a:tbl>
          </a:graphicData>
        </a:graphic>
      </p:graphicFrame>
      <p:sp>
        <p:nvSpPr>
          <p:cNvPr id="7" name="矩形 6">
            <a:extLst>
              <a:ext uri="{FF2B5EF4-FFF2-40B4-BE49-F238E27FC236}">
                <a16:creationId xmlns:a16="http://schemas.microsoft.com/office/drawing/2014/main" id="{B8CFF523-DAE0-461A-A434-93C2228FC5CE}"/>
              </a:ext>
            </a:extLst>
          </p:cNvPr>
          <p:cNvSpPr/>
          <p:nvPr/>
        </p:nvSpPr>
        <p:spPr>
          <a:xfrm>
            <a:off x="4450886" y="1743197"/>
            <a:ext cx="2954655" cy="461665"/>
          </a:xfrm>
          <a:prstGeom prst="rect">
            <a:avLst/>
          </a:prstGeom>
        </p:spPr>
        <p:txBody>
          <a:bodyPr wrap="none">
            <a:spAutoFit/>
          </a:bodyPr>
          <a:lstStyle/>
          <a:p>
            <a:r>
              <a:rPr lang="zh-CN" altLang="en-US" b="1" dirty="0">
                <a:latin typeface="华文中宋" panose="02010600040101010101" pitchFamily="2" charset="-122"/>
                <a:ea typeface="华文中宋" panose="02010600040101010101" pitchFamily="2" charset="-122"/>
              </a:rPr>
              <a:t>制造业模式发展分析</a:t>
            </a:r>
          </a:p>
        </p:txBody>
      </p:sp>
      <p:sp>
        <p:nvSpPr>
          <p:cNvPr id="2" name="矩形 1">
            <a:extLst>
              <a:ext uri="{FF2B5EF4-FFF2-40B4-BE49-F238E27FC236}">
                <a16:creationId xmlns:a16="http://schemas.microsoft.com/office/drawing/2014/main" id="{E105E8CA-E42F-4234-82AB-252131C0D16A}"/>
              </a:ext>
            </a:extLst>
          </p:cNvPr>
          <p:cNvSpPr/>
          <p:nvPr/>
        </p:nvSpPr>
        <p:spPr>
          <a:xfrm>
            <a:off x="335360" y="961020"/>
            <a:ext cx="4253087" cy="523220"/>
          </a:xfrm>
          <a:prstGeom prst="rect">
            <a:avLst/>
          </a:prstGeom>
        </p:spPr>
        <p:txBody>
          <a:bodyPr wrap="none">
            <a:spAutoFit/>
          </a:bodyPr>
          <a:lstStyle/>
          <a:p>
            <a:pPr marL="457200" indent="-457200">
              <a:buFont typeface="Wingdings" panose="05000000000000000000" pitchFamily="2" charset="2"/>
              <a:buChar char="n"/>
            </a:pPr>
            <a:r>
              <a:rPr lang="zh-CN" altLang="en-US" sz="2800" b="1" dirty="0">
                <a:latin typeface="Times New Roman" pitchFamily="18" charset="0"/>
                <a:ea typeface="+mn-ea"/>
                <a:cs typeface="Times New Roman" pitchFamily="18" charset="0"/>
              </a:rPr>
              <a:t>其他行业给我们的启示</a:t>
            </a:r>
          </a:p>
        </p:txBody>
      </p:sp>
    </p:spTree>
    <p:extLst>
      <p:ext uri="{BB962C8B-B14F-4D97-AF65-F5344CB8AC3E}">
        <p14:creationId xmlns:p14="http://schemas.microsoft.com/office/powerpoint/2010/main" val="96747108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63352" y="3068960"/>
            <a:ext cx="2592288" cy="1152128"/>
          </a:xfrm>
        </p:spPr>
        <p:txBody>
          <a:bodyPr/>
          <a:lstStyle/>
          <a:p>
            <a:r>
              <a:rPr lang="zh-CN" altLang="en-US" dirty="0"/>
              <a:t>问题解决</a:t>
            </a:r>
            <a:br>
              <a:rPr lang="en-US" altLang="zh-CN" dirty="0"/>
            </a:br>
            <a:r>
              <a:rPr lang="en-US" altLang="zh-CN" dirty="0"/>
              <a:t>   </a:t>
            </a:r>
            <a:r>
              <a:rPr lang="zh-CN" altLang="en-US" dirty="0"/>
              <a:t>途径思考</a:t>
            </a:r>
          </a:p>
        </p:txBody>
      </p:sp>
      <p:sp>
        <p:nvSpPr>
          <p:cNvPr id="4" name="文本框 3"/>
          <p:cNvSpPr txBox="1"/>
          <p:nvPr/>
        </p:nvSpPr>
        <p:spPr>
          <a:xfrm>
            <a:off x="4367808" y="1053802"/>
            <a:ext cx="6719496" cy="461665"/>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charset="0"/>
                <a:cs typeface="+mn-cs"/>
              </a:rPr>
              <a:t>软件行业可借鉴制造业的生产管理模式</a:t>
            </a:r>
          </a:p>
        </p:txBody>
      </p:sp>
      <p:graphicFrame>
        <p:nvGraphicFramePr>
          <p:cNvPr id="32" name="表格 31"/>
          <p:cNvGraphicFramePr>
            <a:graphicFrameLocks noGrp="1"/>
          </p:cNvGraphicFramePr>
          <p:nvPr>
            <p:extLst>
              <p:ext uri="{D42A27DB-BD31-4B8C-83A1-F6EECF244321}">
                <p14:modId xmlns:p14="http://schemas.microsoft.com/office/powerpoint/2010/main" val="2407628987"/>
              </p:ext>
            </p:extLst>
          </p:nvPr>
        </p:nvGraphicFramePr>
        <p:xfrm>
          <a:off x="2291985" y="2238485"/>
          <a:ext cx="8889126" cy="4214854"/>
        </p:xfrm>
        <a:graphic>
          <a:graphicData uri="http://schemas.openxmlformats.org/drawingml/2006/table">
            <a:tbl>
              <a:tblPr firstRow="1" bandRow="1">
                <a:tableStyleId>{5C22544A-7EE6-4342-B048-85BDC9FD1C3A}</a:tableStyleId>
              </a:tblPr>
              <a:tblGrid>
                <a:gridCol w="1351888">
                  <a:extLst>
                    <a:ext uri="{9D8B030D-6E8A-4147-A177-3AD203B41FA5}">
                      <a16:colId xmlns:a16="http://schemas.microsoft.com/office/drawing/2014/main" val="20000"/>
                    </a:ext>
                  </a:extLst>
                </a:gridCol>
                <a:gridCol w="3926031">
                  <a:extLst>
                    <a:ext uri="{9D8B030D-6E8A-4147-A177-3AD203B41FA5}">
                      <a16:colId xmlns:a16="http://schemas.microsoft.com/office/drawing/2014/main" val="20001"/>
                    </a:ext>
                  </a:extLst>
                </a:gridCol>
                <a:gridCol w="3611207">
                  <a:extLst>
                    <a:ext uri="{9D8B030D-6E8A-4147-A177-3AD203B41FA5}">
                      <a16:colId xmlns:a16="http://schemas.microsoft.com/office/drawing/2014/main" val="20002"/>
                    </a:ext>
                  </a:extLst>
                </a:gridCol>
              </a:tblGrid>
              <a:tr h="602122">
                <a:tc>
                  <a:txBody>
                    <a:bodyPr/>
                    <a:lstStyle/>
                    <a:p>
                      <a:pPr algn="ctr"/>
                      <a:endParaRPr lang="zh-CN" altLang="en-US" sz="2100" dirty="0"/>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latin typeface="华文中宋" panose="02010600040101010101" pitchFamily="2" charset="-122"/>
                          <a:ea typeface="华文中宋" panose="02010600040101010101" pitchFamily="2" charset="-122"/>
                        </a:rPr>
                        <a:t>制造行业</a:t>
                      </a:r>
                    </a:p>
                  </a:txBody>
                  <a:tcPr marL="121920" marR="121920" marT="60960" marB="60960" anchor="ctr"/>
                </a:tc>
                <a:tc>
                  <a:txBody>
                    <a:bodyPr/>
                    <a:lstStyle/>
                    <a:p>
                      <a:pPr algn="ctr"/>
                      <a:r>
                        <a:rPr lang="zh-CN" altLang="en-US" sz="2400" dirty="0">
                          <a:solidFill>
                            <a:srgbClr val="C00000"/>
                          </a:solidFill>
                          <a:latin typeface="华文中宋" panose="02010600040101010101" pitchFamily="2" charset="-122"/>
                          <a:ea typeface="华文中宋" panose="02010600040101010101" pitchFamily="2" charset="-122"/>
                        </a:rPr>
                        <a:t>软件行业</a:t>
                      </a:r>
                    </a:p>
                  </a:txBody>
                  <a:tcPr marL="121920" marR="121920" marT="60960" marB="60960" anchor="ctr"/>
                </a:tc>
                <a:extLst>
                  <a:ext uri="{0D108BD9-81ED-4DB2-BD59-A6C34878D82A}">
                    <a16:rowId xmlns:a16="http://schemas.microsoft.com/office/drawing/2014/main" val="10000"/>
                  </a:ext>
                </a:extLst>
              </a:tr>
              <a:tr h="602122">
                <a:tc>
                  <a:txBody>
                    <a:bodyPr/>
                    <a:lstStyle/>
                    <a:p>
                      <a:pPr algn="ctr"/>
                      <a:r>
                        <a:rPr lang="zh-CN" altLang="en-US" sz="2400" b="1" dirty="0">
                          <a:latin typeface="华文中宋" panose="02010600040101010101" pitchFamily="2" charset="-122"/>
                          <a:ea typeface="华文中宋" panose="02010600040101010101" pitchFamily="2" charset="-122"/>
                        </a:rPr>
                        <a:t>方法</a:t>
                      </a:r>
                    </a:p>
                  </a:txBody>
                  <a:tcPr marL="121920" marR="121920" marT="60960" marB="60960"/>
                </a:tc>
                <a:tc>
                  <a:txBody>
                    <a:bodyPr/>
                    <a:lstStyle/>
                    <a:p>
                      <a:pPr algn="ctr"/>
                      <a:r>
                        <a:rPr lang="zh-CN" altLang="en-US" sz="2400" dirty="0">
                          <a:latin typeface="华文楷体" panose="02010600040101010101" pitchFamily="2" charset="-122"/>
                          <a:ea typeface="华文楷体" panose="02010600040101010101" pitchFamily="2" charset="-122"/>
                        </a:rPr>
                        <a:t>工艺</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工序</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C00000"/>
                          </a:solidFill>
                          <a:latin typeface="华文楷体" panose="02010600040101010101" pitchFamily="2" charset="-122"/>
                          <a:ea typeface="华文楷体" panose="02010600040101010101" pitchFamily="2" charset="-122"/>
                        </a:rPr>
                        <a:t>开发方法</a:t>
                      </a:r>
                      <a:r>
                        <a:rPr lang="en-US" altLang="zh-CN" sz="2400" dirty="0">
                          <a:solidFill>
                            <a:srgbClr val="C00000"/>
                          </a:solidFill>
                          <a:latin typeface="华文楷体" panose="02010600040101010101" pitchFamily="2" charset="-122"/>
                          <a:ea typeface="华文楷体" panose="02010600040101010101" pitchFamily="2" charset="-122"/>
                        </a:rPr>
                        <a:t>+</a:t>
                      </a:r>
                      <a:r>
                        <a:rPr lang="zh-CN" altLang="en-US" sz="2400" dirty="0">
                          <a:solidFill>
                            <a:srgbClr val="C00000"/>
                          </a:solidFill>
                          <a:latin typeface="华文楷体" panose="02010600040101010101" pitchFamily="2" charset="-122"/>
                          <a:ea typeface="华文楷体" panose="02010600040101010101" pitchFamily="2" charset="-122"/>
                        </a:rPr>
                        <a:t>步骤</a:t>
                      </a:r>
                    </a:p>
                  </a:txBody>
                  <a:tcPr marL="121920" marR="121920" marT="60960" marB="60960" anchor="ctr"/>
                </a:tc>
                <a:extLst>
                  <a:ext uri="{0D108BD9-81ED-4DB2-BD59-A6C34878D82A}">
                    <a16:rowId xmlns:a16="http://schemas.microsoft.com/office/drawing/2014/main" val="10001"/>
                  </a:ext>
                </a:extLst>
              </a:tr>
              <a:tr h="602122">
                <a:tc>
                  <a:txBody>
                    <a:bodyPr/>
                    <a:lstStyle/>
                    <a:p>
                      <a:pPr algn="ctr"/>
                      <a:r>
                        <a:rPr lang="zh-CN" altLang="en-US" sz="2400" b="1" dirty="0">
                          <a:latin typeface="华文中宋" panose="02010600040101010101" pitchFamily="2" charset="-122"/>
                          <a:ea typeface="华文中宋" panose="02010600040101010101" pitchFamily="2" charset="-122"/>
                        </a:rPr>
                        <a:t>资源</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华文楷体" panose="02010600040101010101" pitchFamily="2" charset="-122"/>
                          <a:ea typeface="华文楷体" panose="02010600040101010101" pitchFamily="2" charset="-122"/>
                        </a:rPr>
                        <a:t>原材料</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组件</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C00000"/>
                          </a:solidFill>
                          <a:latin typeface="华文楷体" panose="02010600040101010101" pitchFamily="2" charset="-122"/>
                          <a:ea typeface="华文楷体" panose="02010600040101010101" pitchFamily="2" charset="-122"/>
                        </a:rPr>
                        <a:t>代码</a:t>
                      </a:r>
                      <a:r>
                        <a:rPr lang="en-US" altLang="zh-CN" sz="2400" dirty="0">
                          <a:solidFill>
                            <a:srgbClr val="C00000"/>
                          </a:solidFill>
                          <a:latin typeface="华文楷体" panose="02010600040101010101" pitchFamily="2" charset="-122"/>
                          <a:ea typeface="华文楷体" panose="02010600040101010101" pitchFamily="2" charset="-122"/>
                        </a:rPr>
                        <a:t>+</a:t>
                      </a:r>
                      <a:r>
                        <a:rPr lang="zh-CN" altLang="en-US" sz="2400" dirty="0">
                          <a:solidFill>
                            <a:srgbClr val="C00000"/>
                          </a:solidFill>
                          <a:latin typeface="华文楷体" panose="02010600040101010101" pitchFamily="2" charset="-122"/>
                          <a:ea typeface="华文楷体" panose="02010600040101010101" pitchFamily="2" charset="-122"/>
                        </a:rPr>
                        <a:t>构件</a:t>
                      </a:r>
                    </a:p>
                  </a:txBody>
                  <a:tcPr marL="121920" marR="121920" marT="60960" marB="60960" anchor="ctr"/>
                </a:tc>
                <a:extLst>
                  <a:ext uri="{0D108BD9-81ED-4DB2-BD59-A6C34878D82A}">
                    <a16:rowId xmlns:a16="http://schemas.microsoft.com/office/drawing/2014/main" val="10002"/>
                  </a:ext>
                </a:extLst>
              </a:tr>
              <a:tr h="602122">
                <a:tc>
                  <a:txBody>
                    <a:bodyPr/>
                    <a:lstStyle/>
                    <a:p>
                      <a:pPr algn="ctr"/>
                      <a:r>
                        <a:rPr lang="zh-CN" altLang="en-US" sz="2400" b="1" dirty="0">
                          <a:latin typeface="华文中宋" panose="02010600040101010101" pitchFamily="2" charset="-122"/>
                          <a:ea typeface="华文中宋" panose="02010600040101010101" pitchFamily="2" charset="-122"/>
                        </a:rPr>
                        <a:t>工具</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华文楷体" panose="02010600040101010101" pitchFamily="2" charset="-122"/>
                          <a:ea typeface="华文楷体" panose="02010600040101010101" pitchFamily="2" charset="-122"/>
                        </a:rPr>
                        <a:t>机床</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设备</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C00000"/>
                          </a:solidFill>
                          <a:latin typeface="华文楷体" panose="02010600040101010101" pitchFamily="2" charset="-122"/>
                          <a:ea typeface="华文楷体" panose="02010600040101010101" pitchFamily="2" charset="-122"/>
                        </a:rPr>
                        <a:t>开发工具（环境）</a:t>
                      </a:r>
                    </a:p>
                  </a:txBody>
                  <a:tcPr marL="121920" marR="121920" marT="60960" marB="60960" anchor="ctr"/>
                </a:tc>
                <a:extLst>
                  <a:ext uri="{0D108BD9-81ED-4DB2-BD59-A6C34878D82A}">
                    <a16:rowId xmlns:a16="http://schemas.microsoft.com/office/drawing/2014/main" val="10003"/>
                  </a:ext>
                </a:extLst>
              </a:tr>
              <a:tr h="602122">
                <a:tc>
                  <a:txBody>
                    <a:bodyPr/>
                    <a:lstStyle/>
                    <a:p>
                      <a:pPr algn="ctr"/>
                      <a:r>
                        <a:rPr lang="zh-CN" altLang="en-US" sz="2400" b="1" dirty="0">
                          <a:latin typeface="华文中宋" panose="02010600040101010101" pitchFamily="2" charset="-122"/>
                          <a:ea typeface="华文中宋" panose="02010600040101010101" pitchFamily="2" charset="-122"/>
                        </a:rPr>
                        <a:t>质量</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华文楷体" panose="02010600040101010101" pitchFamily="2" charset="-122"/>
                          <a:ea typeface="华文楷体" panose="02010600040101010101" pitchFamily="2" charset="-122"/>
                        </a:rPr>
                        <a:t>检测</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评审</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C00000"/>
                          </a:solidFill>
                          <a:latin typeface="华文楷体" panose="02010600040101010101" pitchFamily="2" charset="-122"/>
                          <a:ea typeface="华文楷体" panose="02010600040101010101" pitchFamily="2" charset="-122"/>
                        </a:rPr>
                        <a:t>软件测试</a:t>
                      </a:r>
                    </a:p>
                  </a:txBody>
                  <a:tcPr marL="121920" marR="121920" marT="60960" marB="60960" anchor="ctr"/>
                </a:tc>
                <a:extLst>
                  <a:ext uri="{0D108BD9-81ED-4DB2-BD59-A6C34878D82A}">
                    <a16:rowId xmlns:a16="http://schemas.microsoft.com/office/drawing/2014/main" val="10004"/>
                  </a:ext>
                </a:extLst>
              </a:tr>
              <a:tr h="602122">
                <a:tc>
                  <a:txBody>
                    <a:bodyPr/>
                    <a:lstStyle/>
                    <a:p>
                      <a:pPr algn="ctr"/>
                      <a:r>
                        <a:rPr lang="zh-CN" altLang="en-US" sz="2400" b="1" dirty="0">
                          <a:latin typeface="华文中宋" panose="02010600040101010101" pitchFamily="2" charset="-122"/>
                          <a:ea typeface="华文中宋" panose="02010600040101010101" pitchFamily="2" charset="-122"/>
                        </a:rPr>
                        <a:t>交付</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华文楷体" panose="02010600040101010101" pitchFamily="2" charset="-122"/>
                          <a:ea typeface="华文楷体" panose="02010600040101010101" pitchFamily="2" charset="-122"/>
                        </a:rPr>
                        <a:t>运输</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培训</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C00000"/>
                          </a:solidFill>
                          <a:latin typeface="华文楷体" panose="02010600040101010101" pitchFamily="2" charset="-122"/>
                          <a:ea typeface="华文楷体" panose="02010600040101010101" pitchFamily="2" charset="-122"/>
                        </a:rPr>
                        <a:t>上线</a:t>
                      </a:r>
                      <a:r>
                        <a:rPr lang="en-US" altLang="zh-CN" sz="2400" dirty="0">
                          <a:solidFill>
                            <a:srgbClr val="C00000"/>
                          </a:solidFill>
                          <a:latin typeface="华文楷体" panose="02010600040101010101" pitchFamily="2" charset="-122"/>
                          <a:ea typeface="华文楷体" panose="02010600040101010101" pitchFamily="2" charset="-122"/>
                        </a:rPr>
                        <a:t>+</a:t>
                      </a:r>
                      <a:r>
                        <a:rPr lang="zh-CN" altLang="en-US" sz="2400" dirty="0">
                          <a:solidFill>
                            <a:srgbClr val="C00000"/>
                          </a:solidFill>
                          <a:latin typeface="华文楷体" panose="02010600040101010101" pitchFamily="2" charset="-122"/>
                          <a:ea typeface="华文楷体" panose="02010600040101010101" pitchFamily="2" charset="-122"/>
                        </a:rPr>
                        <a:t>培训</a:t>
                      </a:r>
                    </a:p>
                  </a:txBody>
                  <a:tcPr marL="121920" marR="121920" marT="60960" marB="60960" anchor="ctr"/>
                </a:tc>
                <a:extLst>
                  <a:ext uri="{0D108BD9-81ED-4DB2-BD59-A6C34878D82A}">
                    <a16:rowId xmlns:a16="http://schemas.microsoft.com/office/drawing/2014/main" val="10005"/>
                  </a:ext>
                </a:extLst>
              </a:tr>
              <a:tr h="602122">
                <a:tc>
                  <a:txBody>
                    <a:bodyPr/>
                    <a:lstStyle/>
                    <a:p>
                      <a:pPr algn="ctr"/>
                      <a:r>
                        <a:rPr lang="zh-CN" altLang="en-US" sz="2400" b="1" dirty="0">
                          <a:latin typeface="华文中宋" panose="02010600040101010101" pitchFamily="2" charset="-122"/>
                          <a:ea typeface="华文中宋" panose="02010600040101010101" pitchFamily="2" charset="-122"/>
                        </a:rPr>
                        <a:t>运维</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华文楷体" panose="02010600040101010101" pitchFamily="2" charset="-122"/>
                          <a:ea typeface="华文楷体" panose="02010600040101010101" pitchFamily="2" charset="-122"/>
                        </a:rPr>
                        <a:t>维修</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保养</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C00000"/>
                          </a:solidFill>
                          <a:latin typeface="华文楷体" panose="02010600040101010101" pitchFamily="2" charset="-122"/>
                          <a:ea typeface="华文楷体" panose="02010600040101010101" pitchFamily="2" charset="-122"/>
                        </a:rPr>
                        <a:t>补丁</a:t>
                      </a:r>
                      <a:r>
                        <a:rPr lang="en-US" altLang="zh-CN" sz="2400" dirty="0">
                          <a:solidFill>
                            <a:srgbClr val="C00000"/>
                          </a:solidFill>
                          <a:latin typeface="华文楷体" panose="02010600040101010101" pitchFamily="2" charset="-122"/>
                          <a:ea typeface="华文楷体" panose="02010600040101010101" pitchFamily="2" charset="-122"/>
                        </a:rPr>
                        <a:t>+</a:t>
                      </a:r>
                      <a:r>
                        <a:rPr lang="zh-CN" altLang="en-US" sz="2400" dirty="0">
                          <a:solidFill>
                            <a:srgbClr val="C00000"/>
                          </a:solidFill>
                          <a:latin typeface="华文楷体" panose="02010600040101010101" pitchFamily="2" charset="-122"/>
                          <a:ea typeface="华文楷体" panose="02010600040101010101" pitchFamily="2" charset="-122"/>
                        </a:rPr>
                        <a:t>升级</a:t>
                      </a:r>
                    </a:p>
                  </a:txBody>
                  <a:tcPr marL="121920" marR="121920" marT="60960" marB="60960" anchor="ctr"/>
                </a:tc>
                <a:extLst>
                  <a:ext uri="{0D108BD9-81ED-4DB2-BD59-A6C34878D82A}">
                    <a16:rowId xmlns:a16="http://schemas.microsoft.com/office/drawing/2014/main" val="10006"/>
                  </a:ext>
                </a:extLst>
              </a:tr>
            </a:tbl>
          </a:graphicData>
        </a:graphic>
      </p:graphicFrame>
      <p:sp>
        <p:nvSpPr>
          <p:cNvPr id="5" name="带形: 上凸弯 4"/>
          <p:cNvSpPr/>
          <p:nvPr/>
        </p:nvSpPr>
        <p:spPr>
          <a:xfrm>
            <a:off x="2291984" y="1621095"/>
            <a:ext cx="9458053" cy="511762"/>
          </a:xfrm>
          <a:prstGeom prst="ellipseRibbon2">
            <a:avLst/>
          </a:prstGeom>
          <a:solidFill>
            <a:srgbClr val="334353"/>
          </a:solidFill>
          <a:ln>
            <a:solidFill>
              <a:srgbClr val="334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行业间模式映射分析</a:t>
            </a:r>
          </a:p>
        </p:txBody>
      </p:sp>
      <p:sp>
        <p:nvSpPr>
          <p:cNvPr id="9" name="内容占位符 8">
            <a:extLst>
              <a:ext uri="{FF2B5EF4-FFF2-40B4-BE49-F238E27FC236}">
                <a16:creationId xmlns:a16="http://schemas.microsoft.com/office/drawing/2014/main" id="{407976AE-B12C-4FDF-B468-118A088E559F}"/>
              </a:ext>
            </a:extLst>
          </p:cNvPr>
          <p:cNvSpPr>
            <a:spLocks noGrp="1"/>
          </p:cNvSpPr>
          <p:nvPr>
            <p:ph sz="quarter" idx="13"/>
          </p:nvPr>
        </p:nvSpPr>
        <p:spPr/>
        <p:txBody>
          <a:bodyPr/>
          <a:lstStyle/>
          <a:p>
            <a:endParaRPr lang="zh-CN" altLang="en-US"/>
          </a:p>
        </p:txBody>
      </p:sp>
      <p:sp>
        <p:nvSpPr>
          <p:cNvPr id="10" name="内容占位符 2">
            <a:extLst>
              <a:ext uri="{FF2B5EF4-FFF2-40B4-BE49-F238E27FC236}">
                <a16:creationId xmlns:a16="http://schemas.microsoft.com/office/drawing/2014/main" id="{7A018FE3-A64F-4D31-A402-E5951B3F0FE5}"/>
              </a:ext>
            </a:extLst>
          </p:cNvPr>
          <p:cNvSpPr txBox="1">
            <a:spLocks/>
          </p:cNvSpPr>
          <p:nvPr/>
        </p:nvSpPr>
        <p:spPr>
          <a:xfrm>
            <a:off x="50405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marR="0" lvl="0" indent="0" algn="just" defTabSz="914400" rtl="0" eaLnBrk="0" fontAlgn="base" latinLnBrk="0" hangingPunct="0">
              <a:lnSpc>
                <a:spcPts val="3200"/>
              </a:lnSpc>
              <a:spcBef>
                <a:spcPts val="1500"/>
              </a:spcBef>
              <a:spcAft>
                <a:spcPts val="1500"/>
              </a:spcAft>
              <a:buClr>
                <a:srgbClr val="993333"/>
              </a:buClr>
              <a:buSzTx/>
              <a:buFont typeface="+mj-ea"/>
              <a:buNone/>
              <a:tabLst/>
              <a:defRPr/>
            </a:pPr>
            <a:r>
              <a:rPr kumimoji="0" lang="en-US" altLang="zh-CN" sz="4000" b="1" i="0" u="none" strike="noStrike" kern="0" cap="none" spc="0" normalizeH="0" baseline="0" noProof="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§1.2 </a:t>
            </a:r>
            <a:r>
              <a:rPr kumimoji="0" lang="zh-CN" altLang="en-US" sz="4000" b="1" i="0" u="none" strike="noStrike" kern="0" cap="none" spc="0" normalizeH="0" baseline="0" noProof="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当前的软件设计</a:t>
            </a:r>
            <a:endParaRPr kumimoji="0" lang="zh-CN" altLang="en-US"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endParaRPr>
          </a:p>
        </p:txBody>
      </p:sp>
    </p:spTree>
    <p:extLst>
      <p:ext uri="{BB962C8B-B14F-4D97-AF65-F5344CB8AC3E}">
        <p14:creationId xmlns:p14="http://schemas.microsoft.com/office/powerpoint/2010/main" val="150483439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CD1FCBE7-06D5-481D-830C-3A482703D98D}"/>
              </a:ext>
            </a:extLst>
          </p:cNvPr>
          <p:cNvSpPr txBox="1">
            <a:spLocks noChangeArrowheads="1"/>
          </p:cNvSpPr>
          <p:nvPr/>
        </p:nvSpPr>
        <p:spPr>
          <a:xfrm>
            <a:off x="504056" y="926138"/>
            <a:ext cx="11064552" cy="5527198"/>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zh-CN" altLang="en-US" sz="3200" kern="0" dirty="0">
                <a:latin typeface="华文中宋" panose="02010600040101010101" pitchFamily="2" charset="-122"/>
                <a:ea typeface="华文中宋" panose="02010600040101010101" pitchFamily="2" charset="-122"/>
              </a:rPr>
              <a:t>体系结构的设计选择对于软件的长远成功是至关重要的</a:t>
            </a:r>
          </a:p>
          <a:p>
            <a:pPr eaLnBrk="1" hangingPunct="1">
              <a:lnSpc>
                <a:spcPct val="150000"/>
              </a:lnSpc>
              <a:buFont typeface="Wingdings" panose="05000000000000000000" pitchFamily="2" charset="2"/>
              <a:buChar char="n"/>
            </a:pPr>
            <a:r>
              <a:rPr lang="zh-CN" altLang="en-US" sz="3200" kern="0" dirty="0">
                <a:latin typeface="华文中宋" panose="02010600040101010101" pitchFamily="2" charset="-122"/>
                <a:ea typeface="华文中宋" panose="02010600040101010101" pitchFamily="2" charset="-122"/>
              </a:rPr>
              <a:t>体系结构描述的不规范性</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习惯势力；</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传统的软件设计是开始于总体概念和代码的。</a:t>
            </a:r>
          </a:p>
          <a:p>
            <a:pPr eaLnBrk="1" hangingPunct="1">
              <a:lnSpc>
                <a:spcPct val="150000"/>
              </a:lnSpc>
              <a:buFont typeface="Wingdings" panose="05000000000000000000" pitchFamily="2" charset="2"/>
              <a:buChar char="n"/>
            </a:pPr>
            <a:r>
              <a:rPr lang="zh-CN" altLang="en-US" sz="3200" kern="0" dirty="0">
                <a:latin typeface="华文中宋" panose="02010600040101010101" pitchFamily="2" charset="-122"/>
                <a:ea typeface="华文中宋" panose="02010600040101010101" pitchFamily="2" charset="-122"/>
              </a:rPr>
              <a:t>体系结构的理论和工具</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解决软件复杂性和工程设计的必由之路。</a:t>
            </a:r>
          </a:p>
          <a:p>
            <a:pPr lvl="1" eaLnBrk="1" hangingPunct="1">
              <a:buFontTx/>
              <a:buNone/>
            </a:pPr>
            <a:endParaRPr lang="zh-CN" altLang="en-US" kern="0" dirty="0"/>
          </a:p>
        </p:txBody>
      </p:sp>
      <p:sp>
        <p:nvSpPr>
          <p:cNvPr id="8" name="内容占位符 2">
            <a:extLst>
              <a:ext uri="{FF2B5EF4-FFF2-40B4-BE49-F238E27FC236}">
                <a16:creationId xmlns:a16="http://schemas.microsoft.com/office/drawing/2014/main" id="{EFCB6958-95B1-4CFC-929C-87A433F4C5BD}"/>
              </a:ext>
            </a:extLst>
          </p:cNvPr>
          <p:cNvSpPr txBox="1">
            <a:spLocks/>
          </p:cNvSpPr>
          <p:nvPr/>
        </p:nvSpPr>
        <p:spPr>
          <a:xfrm>
            <a:off x="50405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kern="0"/>
              <a:t>§1.2 </a:t>
            </a:r>
            <a:r>
              <a:rPr lang="zh-CN" altLang="en-US" kern="0"/>
              <a:t>当前的软件设计</a:t>
            </a:r>
            <a:endParaRPr lang="zh-CN" altLang="en-US" kern="0" dirty="0"/>
          </a:p>
        </p:txBody>
      </p:sp>
    </p:spTree>
    <p:extLst>
      <p:ext uri="{BB962C8B-B14F-4D97-AF65-F5344CB8AC3E}">
        <p14:creationId xmlns:p14="http://schemas.microsoft.com/office/powerpoint/2010/main" val="348907351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t>§1.3 </a:t>
            </a:r>
            <a:r>
              <a:rPr lang="zh-CN" altLang="en-US" dirty="0"/>
              <a:t>软件设计的层次</a:t>
            </a:r>
          </a:p>
        </p:txBody>
      </p:sp>
      <p:sp>
        <p:nvSpPr>
          <p:cNvPr id="3" name="Rectangle 3"/>
          <p:cNvSpPr txBox="1">
            <a:spLocks noChangeArrowheads="1"/>
          </p:cNvSpPr>
          <p:nvPr/>
        </p:nvSpPr>
        <p:spPr>
          <a:xfrm>
            <a:off x="623392" y="926138"/>
            <a:ext cx="11233248" cy="5743222"/>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zh-CN" altLang="en-US" sz="2400" b="1" kern="0" dirty="0">
                <a:latin typeface="华文中宋" panose="02010600040101010101" pitchFamily="2" charset="-122"/>
                <a:ea typeface="华文中宋" panose="02010600040101010101" pitchFamily="2" charset="-122"/>
              </a:rPr>
              <a:t>层次划分是人们考虑并解决问题的方式方法</a:t>
            </a:r>
            <a:endParaRPr lang="en-US" altLang="zh-CN" sz="2400" b="1" kern="0" dirty="0">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网络层次、硬件层次、系统层次、数据库模式的层次、 </a:t>
            </a:r>
            <a:r>
              <a:rPr lang="en-US" altLang="zh-CN" sz="2000" kern="0" dirty="0">
                <a:latin typeface="华文中宋" panose="02010600040101010101" pitchFamily="2" charset="-122"/>
                <a:ea typeface="华文中宋" panose="02010600040101010101" pitchFamily="2" charset="-122"/>
              </a:rPr>
              <a:t>etc.</a:t>
            </a:r>
          </a:p>
          <a:p>
            <a:pPr lvl="1" eaLnBrk="1" hangingPunct="1">
              <a:lnSpc>
                <a:spcPct val="10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每个层次的设计可单独进行；</a:t>
            </a:r>
          </a:p>
          <a:p>
            <a:pPr lvl="1" eaLnBrk="1" hangingPunct="1">
              <a:lnSpc>
                <a:spcPct val="10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低层次级为了高层次级服务；</a:t>
            </a:r>
          </a:p>
          <a:p>
            <a:pPr lvl="1" eaLnBrk="1" hangingPunct="1">
              <a:lnSpc>
                <a:spcPct val="10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每个层次都包括：</a:t>
            </a:r>
          </a:p>
          <a:p>
            <a:pPr lvl="2" eaLnBrk="1" hangingPunct="1"/>
            <a:r>
              <a:rPr lang="zh-CN" altLang="en-US" sz="2000" kern="0" dirty="0">
                <a:latin typeface="华文楷体" panose="02010600040101010101" pitchFamily="2" charset="-122"/>
                <a:ea typeface="华文楷体" panose="02010600040101010101" pitchFamily="2" charset="-122"/>
              </a:rPr>
              <a:t>构成系统的部件；</a:t>
            </a:r>
          </a:p>
          <a:p>
            <a:pPr lvl="2" eaLnBrk="1" hangingPunct="1"/>
            <a:r>
              <a:rPr lang="zh-CN" altLang="en-US" sz="2000" kern="0" dirty="0">
                <a:latin typeface="华文楷体" panose="02010600040101010101" pitchFamily="2" charset="-122"/>
                <a:ea typeface="华文楷体" panose="02010600040101010101" pitchFamily="2" charset="-122"/>
              </a:rPr>
              <a:t>部件合成系统的规则。</a:t>
            </a:r>
          </a:p>
          <a:p>
            <a:pPr eaLnBrk="1" hangingPunct="1">
              <a:lnSpc>
                <a:spcPct val="150000"/>
              </a:lnSpc>
              <a:buFont typeface="Wingdings" panose="05000000000000000000" pitchFamily="2" charset="2"/>
              <a:buChar char="n"/>
            </a:pPr>
            <a:r>
              <a:rPr lang="zh-CN" altLang="en-US" sz="2400" b="1" kern="0" dirty="0">
                <a:latin typeface="华文中宋" panose="02010600040101010101" pitchFamily="2" charset="-122"/>
                <a:ea typeface="华文中宋" panose="02010600040101010101" pitchFamily="2" charset="-122"/>
              </a:rPr>
              <a:t>软件设计的层次</a:t>
            </a:r>
          </a:p>
          <a:p>
            <a:pPr lvl="1" eaLnBrk="1" hangingPunct="1">
              <a:lnSpc>
                <a:spcPct val="10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结构级；</a:t>
            </a:r>
          </a:p>
          <a:p>
            <a:pPr lvl="1" eaLnBrk="1" hangingPunct="1">
              <a:lnSpc>
                <a:spcPct val="10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代码级；</a:t>
            </a:r>
          </a:p>
          <a:p>
            <a:pPr lvl="1" eaLnBrk="1" hangingPunct="1">
              <a:lnSpc>
                <a:spcPct val="10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执行级。</a:t>
            </a:r>
          </a:p>
        </p:txBody>
      </p:sp>
    </p:spTree>
    <p:extLst>
      <p:ext uri="{BB962C8B-B14F-4D97-AF65-F5344CB8AC3E}">
        <p14:creationId xmlns:p14="http://schemas.microsoft.com/office/powerpoint/2010/main" val="385993405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txBox="1">
            <a:spLocks noChangeArrowheads="1"/>
          </p:cNvSpPr>
          <p:nvPr/>
        </p:nvSpPr>
        <p:spPr>
          <a:xfrm>
            <a:off x="530277" y="1268760"/>
            <a:ext cx="11376909" cy="5544616"/>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kern="0" dirty="0"/>
              <a:t>什么是“工程”？</a:t>
            </a:r>
          </a:p>
          <a:p>
            <a:pPr lvl="1" eaLnBrk="1" hangingPunct="1">
              <a:buFontTx/>
              <a:buNone/>
            </a:pPr>
            <a:r>
              <a:rPr lang="zh-CN" altLang="en-US" kern="0" dirty="0">
                <a:latin typeface="华文中宋" panose="02010600040101010101" pitchFamily="2" charset="-122"/>
                <a:ea typeface="华文中宋" panose="02010600040101010101" pitchFamily="2" charset="-122"/>
              </a:rPr>
              <a:t>定义有很多，通常来说：</a:t>
            </a:r>
          </a:p>
          <a:p>
            <a:pPr lvl="1" eaLnBrk="1" hangingPunct="1">
              <a:buFontTx/>
              <a:buNone/>
            </a:pPr>
            <a:r>
              <a:rPr lang="zh-CN" altLang="en-US" kern="0" dirty="0">
                <a:latin typeface="华文中宋" panose="02010600040101010101" pitchFamily="2" charset="-122"/>
                <a:ea typeface="华文中宋" panose="02010600040101010101" pitchFamily="2" charset="-122"/>
              </a:rPr>
              <a:t>	用最少的代价解决问题 </a:t>
            </a:r>
            <a:r>
              <a:rPr lang="en-US" altLang="zh-CN" kern="0" dirty="0">
                <a:latin typeface="华文中宋" panose="02010600040101010101" pitchFamily="2" charset="-122"/>
                <a:ea typeface="华文中宋" panose="02010600040101010101" pitchFamily="2" charset="-122"/>
              </a:rPr>
              <a:t>...</a:t>
            </a:r>
          </a:p>
          <a:p>
            <a:pPr lvl="1" eaLnBrk="1" hangingPunct="1">
              <a:buFontTx/>
              <a:buNone/>
            </a:pPr>
            <a:r>
              <a:rPr lang="en-US" altLang="zh-CN" kern="0" dirty="0">
                <a:latin typeface="华文中宋" panose="02010600040101010101" pitchFamily="2" charset="-122"/>
                <a:ea typeface="华文中宋" panose="02010600040101010101" pitchFamily="2" charset="-122"/>
              </a:rPr>
              <a:t>		... </a:t>
            </a:r>
            <a:r>
              <a:rPr lang="zh-CN" altLang="en-US" kern="0" dirty="0">
                <a:latin typeface="华文中宋" panose="02010600040101010101" pitchFamily="2" charset="-122"/>
                <a:ea typeface="华文中宋" panose="02010600040101010101" pitchFamily="2" charset="-122"/>
              </a:rPr>
              <a:t>目的是处理实际的难题 </a:t>
            </a:r>
            <a:r>
              <a:rPr lang="en-US" altLang="zh-CN" kern="0" dirty="0">
                <a:latin typeface="华文中宋" panose="02010600040101010101" pitchFamily="2" charset="-122"/>
                <a:ea typeface="华文中宋" panose="02010600040101010101" pitchFamily="2" charset="-122"/>
              </a:rPr>
              <a:t>...</a:t>
            </a:r>
          </a:p>
          <a:p>
            <a:pPr lvl="1" eaLnBrk="1" hangingPunct="1">
              <a:buFontTx/>
              <a:buNone/>
            </a:pPr>
            <a:r>
              <a:rPr lang="en-US" altLang="zh-CN" kern="0" dirty="0">
                <a:latin typeface="华文中宋" panose="02010600040101010101" pitchFamily="2" charset="-122"/>
                <a:ea typeface="华文中宋" panose="02010600040101010101" pitchFamily="2" charset="-122"/>
              </a:rPr>
              <a:t>			... </a:t>
            </a:r>
            <a:r>
              <a:rPr lang="zh-CN" altLang="en-US" kern="0" dirty="0">
                <a:latin typeface="华文中宋" panose="02010600040101010101" pitchFamily="2" charset="-122"/>
                <a:ea typeface="华文中宋" panose="02010600040101010101" pitchFamily="2" charset="-122"/>
              </a:rPr>
              <a:t>以科学知识为手段 </a:t>
            </a:r>
            <a:r>
              <a:rPr lang="en-US" altLang="zh-CN" kern="0" dirty="0">
                <a:latin typeface="华文中宋" panose="02010600040101010101" pitchFamily="2" charset="-122"/>
                <a:ea typeface="华文中宋" panose="02010600040101010101" pitchFamily="2" charset="-122"/>
              </a:rPr>
              <a:t>...</a:t>
            </a:r>
          </a:p>
          <a:p>
            <a:pPr lvl="1" eaLnBrk="1" hangingPunct="1">
              <a:buFontTx/>
              <a:buNone/>
            </a:pPr>
            <a:r>
              <a:rPr lang="en-US" altLang="zh-CN" kern="0" dirty="0">
                <a:latin typeface="华文中宋" panose="02010600040101010101" pitchFamily="2" charset="-122"/>
                <a:ea typeface="华文中宋" panose="02010600040101010101" pitchFamily="2" charset="-122"/>
              </a:rPr>
              <a:t>				... </a:t>
            </a:r>
            <a:r>
              <a:rPr lang="zh-CN" altLang="en-US" kern="0" dirty="0">
                <a:latin typeface="华文中宋" panose="02010600040101010101" pitchFamily="2" charset="-122"/>
                <a:ea typeface="华文中宋" panose="02010600040101010101" pitchFamily="2" charset="-122"/>
              </a:rPr>
              <a:t>建造工具 </a:t>
            </a:r>
            <a:r>
              <a:rPr lang="en-US" altLang="zh-CN" kern="0" dirty="0">
                <a:latin typeface="华文中宋" panose="02010600040101010101" pitchFamily="2" charset="-122"/>
                <a:ea typeface="华文中宋" panose="02010600040101010101" pitchFamily="2" charset="-122"/>
              </a:rPr>
              <a:t>...</a:t>
            </a:r>
          </a:p>
          <a:p>
            <a:pPr lvl="1" eaLnBrk="1" hangingPunct="1">
              <a:buFontTx/>
              <a:buNone/>
            </a:pPr>
            <a:r>
              <a:rPr lang="en-US" altLang="zh-CN" kern="0" dirty="0">
                <a:latin typeface="华文中宋" panose="02010600040101010101" pitchFamily="2" charset="-122"/>
                <a:ea typeface="华文中宋" panose="02010600040101010101" pitchFamily="2" charset="-122"/>
              </a:rPr>
              <a:t>					... </a:t>
            </a:r>
            <a:r>
              <a:rPr lang="zh-CN" altLang="en-US" kern="0" dirty="0">
                <a:latin typeface="华文中宋" panose="02010600040101010101" pitchFamily="2" charset="-122"/>
                <a:ea typeface="华文中宋" panose="02010600040101010101" pitchFamily="2" charset="-122"/>
              </a:rPr>
              <a:t>服务于人类</a:t>
            </a:r>
            <a:endParaRPr lang="en-US" altLang="zh-CN" kern="0" dirty="0">
              <a:latin typeface="华文中宋" panose="02010600040101010101" pitchFamily="2" charset="-122"/>
              <a:ea typeface="华文中宋" panose="02010600040101010101" pitchFamily="2" charset="-122"/>
            </a:endParaRPr>
          </a:p>
          <a:p>
            <a:pPr lvl="1" eaLnBrk="1" hangingPunct="1">
              <a:buFontTx/>
              <a:buNone/>
            </a:pPr>
            <a:endParaRPr lang="zh-CN" altLang="en-US" kern="0" dirty="0">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r>
              <a:rPr lang="zh-CN" altLang="en-US" sz="3200" b="1" kern="0" dirty="0"/>
              <a:t>目标：使普通人能做以前只有专家圣手才能做的事情</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168" y="1052736"/>
            <a:ext cx="4536504"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 name="内容占位符 2"/>
          <p:cNvSpPr>
            <a:spLocks noGrp="1"/>
          </p:cNvSpPr>
          <p:nvPr>
            <p:ph idx="10"/>
          </p:nvPr>
        </p:nvSpPr>
        <p:spPr>
          <a:xfrm>
            <a:off x="504056" y="258982"/>
            <a:ext cx="8616280" cy="667156"/>
          </a:xfrm>
        </p:spPr>
        <p:txBody>
          <a:bodyPr/>
          <a:lstStyle/>
          <a:p>
            <a:r>
              <a:rPr lang="en-US" altLang="zh-CN" dirty="0"/>
              <a:t>§1.4 </a:t>
            </a:r>
            <a:r>
              <a:rPr lang="zh-CN" altLang="en-US" dirty="0"/>
              <a:t>体系结构与软件的工程设计</a:t>
            </a:r>
          </a:p>
        </p:txBody>
      </p:sp>
      <p:sp>
        <p:nvSpPr>
          <p:cNvPr id="4" name="Rectangle 4"/>
          <p:cNvSpPr txBox="1">
            <a:spLocks noChangeArrowheads="1"/>
          </p:cNvSpPr>
          <p:nvPr/>
        </p:nvSpPr>
        <p:spPr>
          <a:xfrm>
            <a:off x="9264352" y="3825044"/>
            <a:ext cx="2448272" cy="497911"/>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zh-CN" altLang="en-US" kern="0" dirty="0">
                <a:latin typeface="华文中宋" panose="02010600040101010101" pitchFamily="2" charset="-122"/>
                <a:ea typeface="华文中宋" panose="02010600040101010101" pitchFamily="2" charset="-122"/>
              </a:rPr>
              <a:t>工程的进化</a:t>
            </a:r>
          </a:p>
        </p:txBody>
      </p:sp>
    </p:spTree>
    <p:extLst>
      <p:ext uri="{BB962C8B-B14F-4D97-AF65-F5344CB8AC3E}">
        <p14:creationId xmlns:p14="http://schemas.microsoft.com/office/powerpoint/2010/main" val="306783145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8616280" cy="667156"/>
          </a:xfrm>
        </p:spPr>
        <p:txBody>
          <a:bodyPr/>
          <a:lstStyle/>
          <a:p>
            <a:r>
              <a:rPr lang="en-US" altLang="zh-CN" dirty="0"/>
              <a:t>§1.4 </a:t>
            </a:r>
            <a:r>
              <a:rPr lang="zh-CN" altLang="en-US" dirty="0"/>
              <a:t>体系结构与软件的工程设计</a:t>
            </a:r>
          </a:p>
        </p:txBody>
      </p:sp>
      <p:sp>
        <p:nvSpPr>
          <p:cNvPr id="3" name="Rectangle 9"/>
          <p:cNvSpPr txBox="1">
            <a:spLocks noChangeArrowheads="1"/>
          </p:cNvSpPr>
          <p:nvPr/>
        </p:nvSpPr>
        <p:spPr>
          <a:xfrm>
            <a:off x="504056" y="1052736"/>
            <a:ext cx="11078344" cy="5328592"/>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00000"/>
              </a:lnSpc>
              <a:spcBef>
                <a:spcPts val="0"/>
              </a:spcBef>
              <a:spcAft>
                <a:spcPts val="0"/>
              </a:spcAft>
              <a:buFont typeface="Wingdings" panose="05000000000000000000" pitchFamily="2" charset="2"/>
              <a:buChar char="n"/>
            </a:pPr>
            <a:r>
              <a:rPr lang="zh-CN" altLang="en-US" sz="2800" b="1" kern="0" dirty="0">
                <a:latin typeface="华文中宋" panose="02010600040101010101" pitchFamily="2" charset="-122"/>
                <a:ea typeface="华文中宋" panose="02010600040101010101" pitchFamily="2" charset="-122"/>
              </a:rPr>
              <a:t>实现体系结构指导下的软件工程设计，关键就是要建立软件结构的分析和构造方法。</a:t>
            </a:r>
          </a:p>
          <a:p>
            <a:pPr marL="742929" lvl="2" indent="-342900" eaLnBrk="1" hangingPunct="1">
              <a:spcBef>
                <a:spcPts val="0"/>
              </a:spcBef>
              <a:spcAft>
                <a:spcPts val="0"/>
              </a:spcAft>
              <a:buFont typeface="Wingdings" panose="05000000000000000000" pitchFamily="2" charset="2"/>
              <a:buChar char="u"/>
            </a:pPr>
            <a:r>
              <a:rPr lang="zh-CN" altLang="en-US" sz="2400" kern="0" dirty="0">
                <a:latin typeface="华文中宋" panose="02010600040101010101" pitchFamily="2" charset="-122"/>
                <a:ea typeface="华文中宋" panose="02010600040101010101" pitchFamily="2" charset="-122"/>
              </a:rPr>
              <a:t>软件复用技术是范例</a:t>
            </a:r>
          </a:p>
          <a:p>
            <a:pPr marL="1371556" lvl="4" indent="-457200" eaLnBrk="1" hangingPunct="1">
              <a:lnSpc>
                <a:spcPct val="150000"/>
              </a:lnSpc>
              <a:spcBef>
                <a:spcPts val="0"/>
              </a:spcBef>
              <a:spcAft>
                <a:spcPts val="0"/>
              </a:spcAft>
              <a:buFont typeface="+mj-lt"/>
              <a:buAutoNum type="arabicPeriod"/>
            </a:pPr>
            <a:r>
              <a:rPr lang="zh-CN" altLang="en-US" sz="2100" kern="0" dirty="0">
                <a:latin typeface="华文中宋" panose="02010600040101010101" pitchFamily="2" charset="-122"/>
                <a:ea typeface="华文中宋" panose="02010600040101010101" pitchFamily="2" charset="-122"/>
              </a:rPr>
              <a:t>部件的抽取</a:t>
            </a:r>
          </a:p>
          <a:p>
            <a:pPr marL="1371556" lvl="4" indent="-457200" eaLnBrk="1" hangingPunct="1">
              <a:lnSpc>
                <a:spcPct val="150000"/>
              </a:lnSpc>
              <a:spcBef>
                <a:spcPts val="0"/>
              </a:spcBef>
              <a:spcAft>
                <a:spcPts val="0"/>
              </a:spcAft>
              <a:buFont typeface="+mj-lt"/>
              <a:buAutoNum type="arabicPeriod"/>
            </a:pPr>
            <a:r>
              <a:rPr lang="zh-CN" altLang="en-US" sz="2100" kern="0" dirty="0">
                <a:latin typeface="华文中宋" panose="02010600040101010101" pitchFamily="2" charset="-122"/>
                <a:ea typeface="华文中宋" panose="02010600040101010101" pitchFamily="2" charset="-122"/>
              </a:rPr>
              <a:t>识别部件之工作环境</a:t>
            </a:r>
          </a:p>
          <a:p>
            <a:pPr marL="742929" lvl="2" indent="-342900" eaLnBrk="1" hangingPunct="1">
              <a:spcBef>
                <a:spcPts val="0"/>
              </a:spcBef>
              <a:spcAft>
                <a:spcPts val="0"/>
              </a:spcAft>
              <a:buFont typeface="Wingdings" panose="05000000000000000000" pitchFamily="2" charset="2"/>
              <a:buChar char="u"/>
            </a:pPr>
            <a:r>
              <a:rPr lang="zh-CN" altLang="en-US" sz="2400" b="1" kern="0" dirty="0">
                <a:latin typeface="华文中宋" panose="02010600040101010101" pitchFamily="2" charset="-122"/>
                <a:ea typeface="华文中宋" panose="02010600040101010101" pitchFamily="2" charset="-122"/>
              </a:rPr>
              <a:t>软件复用就是具有特定性能的模式或部件在不同应用中的多次频繁使用。</a:t>
            </a:r>
          </a:p>
          <a:p>
            <a:pPr marL="1371556" lvl="4" indent="-457200" eaLnBrk="1" hangingPunct="1">
              <a:lnSpc>
                <a:spcPct val="150000"/>
              </a:lnSpc>
              <a:spcBef>
                <a:spcPts val="0"/>
              </a:spcBef>
              <a:spcAft>
                <a:spcPts val="0"/>
              </a:spcAft>
              <a:buFont typeface="+mj-lt"/>
              <a:buAutoNum type="arabicPeriod"/>
            </a:pPr>
            <a:r>
              <a:rPr lang="zh-CN" altLang="en-US" sz="2100" kern="0" dirty="0">
                <a:latin typeface="华文中宋" panose="02010600040101010101" pitchFamily="2" charset="-122"/>
                <a:ea typeface="华文中宋" panose="02010600040101010101" pitchFamily="2" charset="-122"/>
              </a:rPr>
              <a:t>部件</a:t>
            </a:r>
          </a:p>
          <a:p>
            <a:pPr marL="1371556" lvl="4" indent="-457200" eaLnBrk="1" hangingPunct="1">
              <a:lnSpc>
                <a:spcPct val="150000"/>
              </a:lnSpc>
              <a:spcBef>
                <a:spcPts val="0"/>
              </a:spcBef>
              <a:spcAft>
                <a:spcPts val="0"/>
              </a:spcAft>
              <a:buFont typeface="+mj-lt"/>
              <a:buAutoNum type="arabicPeriod"/>
            </a:pPr>
            <a:r>
              <a:rPr lang="zh-CN" altLang="en-US" sz="2100" kern="0" dirty="0">
                <a:latin typeface="华文中宋" panose="02010600040101010101" pitchFamily="2" charset="-122"/>
                <a:ea typeface="华文中宋" panose="02010600040101010101" pitchFamily="2" charset="-122"/>
              </a:rPr>
              <a:t>模式</a:t>
            </a:r>
          </a:p>
          <a:p>
            <a:pPr marL="742929" lvl="2" indent="-342900" eaLnBrk="1" hangingPunct="1">
              <a:spcBef>
                <a:spcPts val="0"/>
              </a:spcBef>
              <a:spcAft>
                <a:spcPts val="0"/>
              </a:spcAft>
              <a:buFont typeface="Wingdings" panose="05000000000000000000" pitchFamily="2" charset="2"/>
              <a:buChar char="u"/>
            </a:pPr>
            <a:r>
              <a:rPr lang="zh-CN" altLang="en-US" sz="2400" b="1" kern="0" dirty="0">
                <a:latin typeface="华文中宋" panose="02010600040101010101" pitchFamily="2" charset="-122"/>
                <a:ea typeface="华文中宋" panose="02010600040101010101" pitchFamily="2" charset="-122"/>
              </a:rPr>
              <a:t>体系结构对于软件具有宏观的视角，但体系结构设计的问题包含了软件结构的各个层次。</a:t>
            </a:r>
          </a:p>
          <a:p>
            <a:pPr marL="742929" lvl="2" indent="-342900" eaLnBrk="1" hangingPunct="1">
              <a:spcBef>
                <a:spcPts val="0"/>
              </a:spcBef>
              <a:spcAft>
                <a:spcPts val="0"/>
              </a:spcAft>
              <a:buFont typeface="Wingdings" panose="05000000000000000000" pitchFamily="2" charset="2"/>
              <a:buChar char="u"/>
            </a:pPr>
            <a:r>
              <a:rPr lang="en-US" altLang="zh-CN" sz="2400" b="1" kern="0" dirty="0">
                <a:latin typeface="华文中宋" panose="02010600040101010101" pitchFamily="2" charset="-122"/>
                <a:ea typeface="华文中宋" panose="02010600040101010101" pitchFamily="2" charset="-122"/>
              </a:rPr>
              <a:t> </a:t>
            </a:r>
            <a:r>
              <a:rPr lang="zh-CN" altLang="en-US" sz="2400" b="1" kern="0" dirty="0">
                <a:latin typeface="华文中宋" panose="02010600040101010101" pitchFamily="2" charset="-122"/>
                <a:ea typeface="华文中宋" panose="02010600040101010101" pitchFamily="2" charset="-122"/>
              </a:rPr>
              <a:t>软件体系结构风格为大粒度的软件重用提供了</a:t>
            </a:r>
            <a:r>
              <a:rPr lang="zh-CN" altLang="en-US" sz="2800" b="1" kern="0" dirty="0">
                <a:solidFill>
                  <a:srgbClr val="C00000"/>
                </a:solidFill>
                <a:latin typeface="华文中宋" panose="02010600040101010101" pitchFamily="2" charset="-122"/>
                <a:ea typeface="华文中宋" panose="02010600040101010101" pitchFamily="2" charset="-122"/>
              </a:rPr>
              <a:t>机会</a:t>
            </a:r>
            <a:r>
              <a:rPr lang="zh-CN" altLang="en-US" sz="2800" b="1" kern="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389110527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nchorCtr="1"/>
          <a:lstStyle/>
          <a:p>
            <a:pPr eaLnBrk="1" hangingPunct="1">
              <a:defRPr/>
            </a:pPr>
            <a:r>
              <a:rPr lang="en-US" altLang="zh-CN" dirty="0">
                <a:effectLst>
                  <a:outerShdw blurRad="38100" dist="38100" dir="2700000" algn="tl">
                    <a:srgbClr val="000000">
                      <a:alpha val="43137"/>
                    </a:srgbClr>
                  </a:outerShdw>
                </a:effectLst>
              </a:rPr>
              <a:t>   </a:t>
            </a:r>
            <a:endParaRPr lang="zh-CN" altLang="en-US" dirty="0">
              <a:effectLst>
                <a:outerShdw blurRad="38100" dist="38100" dir="2700000" algn="tl">
                  <a:srgbClr val="000000">
                    <a:alpha val="43137"/>
                  </a:srgbClr>
                </a:outerShdw>
              </a:effectLst>
            </a:endParaRPr>
          </a:p>
        </p:txBody>
      </p:sp>
      <p:sp>
        <p:nvSpPr>
          <p:cNvPr id="29699" name="Rectangle 3"/>
          <p:cNvSpPr>
            <a:spLocks noGrp="1" noChangeArrowheads="1"/>
          </p:cNvSpPr>
          <p:nvPr>
            <p:ph type="body" idx="4294967295"/>
          </p:nvPr>
        </p:nvSpPr>
        <p:spPr>
          <a:xfrm>
            <a:off x="1981200" y="5949951"/>
            <a:ext cx="8229600" cy="638175"/>
          </a:xfrm>
        </p:spPr>
        <p:txBody>
          <a:bodyPr/>
          <a:lstStyle/>
          <a:p>
            <a:pPr eaLnBrk="1" hangingPunct="1">
              <a:lnSpc>
                <a:spcPct val="80000"/>
              </a:lnSpc>
              <a:defRPr/>
            </a:pPr>
            <a:r>
              <a:rPr lang="en-US" altLang="zh-CN" sz="1800">
                <a:effectLst>
                  <a:outerShdw blurRad="38100" dist="38100" dir="2700000" algn="tl">
                    <a:srgbClr val="000000">
                      <a:alpha val="43137"/>
                    </a:srgbClr>
                  </a:outerShdw>
                </a:effectLst>
              </a:rPr>
              <a:t>Guide to the Software Engineering Body of Knowledge (SWEBOK)</a:t>
            </a:r>
            <a:br>
              <a:rPr lang="en-US" altLang="zh-CN" sz="1800">
                <a:effectLst>
                  <a:outerShdw blurRad="38100" dist="38100" dir="2700000" algn="tl">
                    <a:srgbClr val="000000">
                      <a:alpha val="43137"/>
                    </a:srgbClr>
                  </a:outerShdw>
                </a:effectLst>
              </a:rPr>
            </a:br>
            <a:r>
              <a:rPr lang="en-US" altLang="zh-CN" sz="1800">
                <a:effectLst>
                  <a:outerShdw blurRad="38100" dist="38100" dir="2700000" algn="tl">
                    <a:srgbClr val="000000">
                      <a:alpha val="43137"/>
                    </a:srgbClr>
                  </a:outerShdw>
                </a:effectLst>
              </a:rPr>
              <a:t>from </a:t>
            </a:r>
            <a:r>
              <a:rPr lang="en-US" altLang="zh-CN" sz="1800">
                <a:effectLst>
                  <a:outerShdw blurRad="38100" dist="38100" dir="2700000" algn="tl">
                    <a:srgbClr val="000000">
                      <a:alpha val="43137"/>
                    </a:srgbClr>
                  </a:outerShdw>
                </a:effectLst>
                <a:hlinkClick r:id="rId3"/>
              </a:rPr>
              <a:t>http://www.swebok.org/</a:t>
            </a:r>
            <a:r>
              <a:rPr lang="en-US" altLang="zh-CN" sz="1800">
                <a:effectLst>
                  <a:outerShdw blurRad="38100" dist="38100" dir="2700000" algn="tl">
                    <a:srgbClr val="000000">
                      <a:alpha val="43137"/>
                    </a:srgbClr>
                  </a:outerShdw>
                </a:effectLst>
              </a:rPr>
              <a:t>  © IEEE</a:t>
            </a:r>
          </a:p>
          <a:p>
            <a:pPr eaLnBrk="1" hangingPunct="1">
              <a:lnSpc>
                <a:spcPct val="80000"/>
              </a:lnSpc>
              <a:defRPr/>
            </a:pPr>
            <a:endParaRPr lang="zh-CN" altLang="en-US" sz="1800">
              <a:effectLst>
                <a:outerShdw blurRad="38100" dist="38100" dir="2700000" algn="tl">
                  <a:srgbClr val="000000">
                    <a:alpha val="43137"/>
                  </a:srgbClr>
                </a:outerShdw>
              </a:effectLst>
            </a:endParaRPr>
          </a:p>
        </p:txBody>
      </p:sp>
      <p:pic>
        <p:nvPicPr>
          <p:cNvPr id="655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7825" y="1482726"/>
            <a:ext cx="8896350"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01" name="Rectangle 5"/>
          <p:cNvSpPr>
            <a:spLocks noChangeArrowheads="1"/>
          </p:cNvSpPr>
          <p:nvPr/>
        </p:nvSpPr>
        <p:spPr bwMode="auto">
          <a:xfrm>
            <a:off x="2495550" y="1989139"/>
            <a:ext cx="863600" cy="3240087"/>
          </a:xfrm>
          <a:prstGeom prst="rect">
            <a:avLst/>
          </a:prstGeom>
          <a:noFill/>
          <a:ln w="28575">
            <a:solidFill>
              <a:srgbClr val="FF0000"/>
            </a:solidFill>
            <a:miter lim="800000"/>
            <a:headEnd/>
            <a:tailEnd/>
          </a:ln>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pic>
        <p:nvPicPr>
          <p:cNvPr id="297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7025" y="0"/>
            <a:ext cx="39179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03" name="Line 7"/>
          <p:cNvSpPr>
            <a:spLocks noChangeShapeType="1"/>
          </p:cNvSpPr>
          <p:nvPr/>
        </p:nvSpPr>
        <p:spPr bwMode="auto">
          <a:xfrm>
            <a:off x="5448301" y="3789363"/>
            <a:ext cx="1439863" cy="0"/>
          </a:xfrm>
          <a:prstGeom prst="line">
            <a:avLst/>
          </a:prstGeom>
          <a:noFill/>
          <a:ln w="38100">
            <a:solidFill>
              <a:srgbClr val="FF0000"/>
            </a:solidFill>
            <a:round/>
            <a:headEnd/>
            <a:tailEnd/>
          </a:ln>
        </p:spPr>
        <p:txBody>
          <a:bodyPr/>
          <a:lstStyle/>
          <a:p>
            <a:pPr eaLnBrk="1" hangingPunct="1">
              <a:defRPr/>
            </a:pPr>
            <a:endParaRPr lang="zh-CN" altLang="en-US">
              <a:effectLst>
                <a:outerShdw blurRad="38100" dist="38100" dir="2700000" algn="tl">
                  <a:srgbClr val="000000">
                    <a:alpha val="43137"/>
                  </a:srgbClr>
                </a:outerShdw>
              </a:effectLst>
            </a:endParaRPr>
          </a:p>
        </p:txBody>
      </p:sp>
      <p:pic>
        <p:nvPicPr>
          <p:cNvPr id="2970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1" y="1"/>
            <a:ext cx="5853113" cy="68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05" name="Line 9"/>
          <p:cNvSpPr>
            <a:spLocks noChangeShapeType="1"/>
          </p:cNvSpPr>
          <p:nvPr/>
        </p:nvSpPr>
        <p:spPr bwMode="auto">
          <a:xfrm>
            <a:off x="3071814" y="5589588"/>
            <a:ext cx="1296987" cy="0"/>
          </a:xfrm>
          <a:prstGeom prst="line">
            <a:avLst/>
          </a:prstGeom>
          <a:noFill/>
          <a:ln w="38100">
            <a:solidFill>
              <a:srgbClr val="FF0000"/>
            </a:solidFill>
            <a:round/>
            <a:headEnd/>
            <a:tailEnd/>
          </a:ln>
        </p:spPr>
        <p:txBody>
          <a:bodyPr/>
          <a:lstStyle/>
          <a:p>
            <a:pPr eaLnBrk="1" hangingPunct="1">
              <a:defRPr/>
            </a:pPr>
            <a:endParaRPr lang="zh-CN" altLang="en-US">
              <a:effectLst>
                <a:outerShdw blurRad="38100" dist="38100" dir="2700000" algn="tl">
                  <a:srgbClr val="000000">
                    <a:alpha val="43137"/>
                  </a:srgbClr>
                </a:outerShdw>
              </a:effectLst>
            </a:endParaRPr>
          </a:p>
        </p:txBody>
      </p:sp>
      <p:pic>
        <p:nvPicPr>
          <p:cNvPr id="1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47188" y="30235"/>
            <a:ext cx="2927350" cy="646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64457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animEffect transition="in" filter="wheel(4)">
                                      <p:cBhvr>
                                        <p:cTn id="7" dur="1000"/>
                                        <p:tgtEl>
                                          <p:spTgt spid="297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4" presetClass="entr" presetSubtype="0" accel="100000" fill="hold" nodeType="clickEffect">
                                  <p:stCondLst>
                                    <p:cond delay="0"/>
                                  </p:stCondLst>
                                  <p:childTnLst>
                                    <p:set>
                                      <p:cBhvr>
                                        <p:cTn id="11" dur="1" fill="hold">
                                          <p:stCondLst>
                                            <p:cond delay="0"/>
                                          </p:stCondLst>
                                        </p:cTn>
                                        <p:tgtEl>
                                          <p:spTgt spid="29702"/>
                                        </p:tgtEl>
                                        <p:attrNameLst>
                                          <p:attrName>style.visibility</p:attrName>
                                        </p:attrNameLst>
                                      </p:cBhvr>
                                      <p:to>
                                        <p:strVal val="visible"/>
                                      </p:to>
                                    </p:set>
                                    <p:anim calcmode="lin" valueType="num">
                                      <p:cBhvr>
                                        <p:cTn id="12" dur="500" fill="hold"/>
                                        <p:tgtEl>
                                          <p:spTgt spid="29702"/>
                                        </p:tgtEl>
                                        <p:attrNameLst>
                                          <p:attrName>ppt_w</p:attrName>
                                        </p:attrNameLst>
                                      </p:cBhvr>
                                      <p:tavLst>
                                        <p:tav tm="0">
                                          <p:val>
                                            <p:strVal val="#ppt_w*0.05"/>
                                          </p:val>
                                        </p:tav>
                                        <p:tav tm="100000">
                                          <p:val>
                                            <p:strVal val="#ppt_w"/>
                                          </p:val>
                                        </p:tav>
                                      </p:tavLst>
                                    </p:anim>
                                    <p:anim calcmode="lin" valueType="num">
                                      <p:cBhvr>
                                        <p:cTn id="13" dur="500" fill="hold"/>
                                        <p:tgtEl>
                                          <p:spTgt spid="29702"/>
                                        </p:tgtEl>
                                        <p:attrNameLst>
                                          <p:attrName>ppt_h</p:attrName>
                                        </p:attrNameLst>
                                      </p:cBhvr>
                                      <p:tavLst>
                                        <p:tav tm="0">
                                          <p:val>
                                            <p:strVal val="#ppt_h"/>
                                          </p:val>
                                        </p:tav>
                                        <p:tav tm="100000">
                                          <p:val>
                                            <p:strVal val="#ppt_h"/>
                                          </p:val>
                                        </p:tav>
                                      </p:tavLst>
                                    </p:anim>
                                    <p:anim calcmode="lin" valueType="num">
                                      <p:cBhvr>
                                        <p:cTn id="14" dur="500" fill="hold"/>
                                        <p:tgtEl>
                                          <p:spTgt spid="29702"/>
                                        </p:tgtEl>
                                        <p:attrNameLst>
                                          <p:attrName>ppt_x</p:attrName>
                                        </p:attrNameLst>
                                      </p:cBhvr>
                                      <p:tavLst>
                                        <p:tav tm="0">
                                          <p:val>
                                            <p:strVal val="#ppt_x-.2"/>
                                          </p:val>
                                        </p:tav>
                                        <p:tav tm="100000">
                                          <p:val>
                                            <p:strVal val="#ppt_x"/>
                                          </p:val>
                                        </p:tav>
                                      </p:tavLst>
                                    </p:anim>
                                    <p:anim calcmode="lin" valueType="num">
                                      <p:cBhvr>
                                        <p:cTn id="15" dur="500" fill="hold"/>
                                        <p:tgtEl>
                                          <p:spTgt spid="29702"/>
                                        </p:tgtEl>
                                        <p:attrNameLst>
                                          <p:attrName>ppt_y</p:attrName>
                                        </p:attrNameLst>
                                      </p:cBhvr>
                                      <p:tavLst>
                                        <p:tav tm="0">
                                          <p:val>
                                            <p:strVal val="#ppt_y"/>
                                          </p:val>
                                        </p:tav>
                                        <p:tav tm="100000">
                                          <p:val>
                                            <p:strVal val="#ppt_y"/>
                                          </p:val>
                                        </p:tav>
                                      </p:tavLst>
                                    </p:anim>
                                    <p:animEffect transition="in" filter="fade">
                                      <p:cBhvr>
                                        <p:cTn id="16" dur="500"/>
                                        <p:tgtEl>
                                          <p:spTgt spid="2970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29703"/>
                                        </p:tgtEl>
                                        <p:attrNameLst>
                                          <p:attrName>style.visibility</p:attrName>
                                        </p:attrNameLst>
                                      </p:cBhvr>
                                      <p:to>
                                        <p:strVal val="visible"/>
                                      </p:to>
                                    </p:set>
                                    <p:animEffect transition="in" filter="wipe(left)">
                                      <p:cBhvr>
                                        <p:cTn id="20" dur="500"/>
                                        <p:tgtEl>
                                          <p:spTgt spid="2970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63" presetClass="path" presetSubtype="0" accel="50000" decel="50000" fill="hold" nodeType="clickEffect">
                                  <p:stCondLst>
                                    <p:cond delay="0"/>
                                  </p:stCondLst>
                                  <p:childTnLst>
                                    <p:animMotion origin="layout" path="M 0.0 0.0  L 0.25 0.0  E" pathEditMode="relative" ptsTypes="">
                                      <p:cBhvr>
                                        <p:cTn id="24" dur="500" fill="hold"/>
                                        <p:tgtEl>
                                          <p:spTgt spid="29702"/>
                                        </p:tgtEl>
                                        <p:attrNameLst>
                                          <p:attrName>ppt_x</p:attrName>
                                          <p:attrName>ppt_y</p:attrName>
                                        </p:attrNameLst>
                                      </p:cBhvr>
                                    </p:animMotion>
                                  </p:childTnLst>
                                </p:cTn>
                              </p:par>
                              <p:par>
                                <p:cTn id="25" presetID="63" presetClass="path" presetSubtype="0" accel="50000" decel="50000" fill="hold" nodeType="withEffect">
                                  <p:stCondLst>
                                    <p:cond delay="0"/>
                                  </p:stCondLst>
                                  <p:childTnLst>
                                    <p:animMotion origin="layout" path="M 0.0 0.0  L 0.25 0.0  E" pathEditMode="relative" ptsTypes="">
                                      <p:cBhvr>
                                        <p:cTn id="26" dur="500" fill="hold"/>
                                        <p:tgtEl>
                                          <p:spTgt spid="29703"/>
                                        </p:tgtEl>
                                        <p:attrNameLst>
                                          <p:attrName>ppt_x</p:attrName>
                                          <p:attrName>ppt_y</p:attrName>
                                        </p:attrNameLst>
                                      </p:cBhvr>
                                    </p:animMotion>
                                  </p:childTnLst>
                                </p:cTn>
                              </p:par>
                              <p:par>
                                <p:cTn id="27" presetID="12" presetClass="entr" presetSubtype="8" fill="hold" nodeType="withEffect">
                                  <p:stCondLst>
                                    <p:cond delay="0"/>
                                  </p:stCondLst>
                                  <p:childTnLst>
                                    <p:set>
                                      <p:cBhvr>
                                        <p:cTn id="28" dur="1" fill="hold">
                                          <p:stCondLst>
                                            <p:cond delay="0"/>
                                          </p:stCondLst>
                                        </p:cTn>
                                        <p:tgtEl>
                                          <p:spTgt spid="29704"/>
                                        </p:tgtEl>
                                        <p:attrNameLst>
                                          <p:attrName>style.visibility</p:attrName>
                                        </p:attrNameLst>
                                      </p:cBhvr>
                                      <p:to>
                                        <p:strVal val="visible"/>
                                      </p:to>
                                    </p:set>
                                    <p:animEffect transition="in" filter="slide(fromLeft)">
                                      <p:cBhvr>
                                        <p:cTn id="29" dur="500"/>
                                        <p:tgtEl>
                                          <p:spTgt spid="29704"/>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29705"/>
                                        </p:tgtEl>
                                        <p:attrNameLst>
                                          <p:attrName>style.visibility</p:attrName>
                                        </p:attrNameLst>
                                      </p:cBhvr>
                                      <p:to>
                                        <p:strVal val="visible"/>
                                      </p:to>
                                    </p:set>
                                    <p:animEffect transition="in" filter="wipe(left)">
                                      <p:cBhvr>
                                        <p:cTn id="33" dur="500"/>
                                        <p:tgtEl>
                                          <p:spTgt spid="29705"/>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0"/>
          </p:nvPr>
        </p:nvSpPr>
        <p:spPr>
          <a:xfrm>
            <a:off x="504056" y="258982"/>
            <a:ext cx="8616280" cy="667156"/>
          </a:xfrm>
        </p:spPr>
        <p:txBody>
          <a:bodyPr/>
          <a:lstStyle/>
          <a:p>
            <a:r>
              <a:rPr lang="en-US" altLang="zh-CN" dirty="0"/>
              <a:t>§1.5 </a:t>
            </a:r>
            <a:r>
              <a:rPr lang="zh-CN" altLang="en-US" dirty="0"/>
              <a:t>软件体系结构的知识体系</a:t>
            </a:r>
          </a:p>
        </p:txBody>
      </p:sp>
      <p:sp>
        <p:nvSpPr>
          <p:cNvPr id="5" name="Rectangle 3"/>
          <p:cNvSpPr txBox="1">
            <a:spLocks noChangeArrowheads="1"/>
          </p:cNvSpPr>
          <p:nvPr/>
        </p:nvSpPr>
        <p:spPr>
          <a:xfrm>
            <a:off x="623392" y="926138"/>
            <a:ext cx="11305256" cy="5671214"/>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zh-CN" altLang="en-US" sz="3200" kern="0" dirty="0">
                <a:latin typeface="华文中宋" panose="02010600040101010101" pitchFamily="2" charset="-122"/>
                <a:ea typeface="华文中宋" panose="02010600040101010101" pitchFamily="2" charset="-122"/>
              </a:rPr>
              <a:t>软件的体系结构应该是一个关于软件构成方面的具有层次性的知识体系。</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宏观的软件层次（高、中、低）</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软件的硬件层、基础控制描述层、资源及管理调度层、系统结构模式层、领域应用层</a:t>
            </a:r>
          </a:p>
          <a:p>
            <a:pPr eaLnBrk="1" hangingPunct="1">
              <a:lnSpc>
                <a:spcPct val="150000"/>
              </a:lnSpc>
              <a:buFont typeface="Wingdings" panose="05000000000000000000" pitchFamily="2" charset="2"/>
              <a:buChar char="n"/>
            </a:pPr>
            <a:r>
              <a:rPr lang="zh-CN" altLang="en-US" sz="3200" kern="0" dirty="0">
                <a:latin typeface="华文中宋" panose="02010600040101010101" pitchFamily="2" charset="-122"/>
                <a:ea typeface="华文中宋" panose="02010600040101010101" pitchFamily="2" charset="-122"/>
              </a:rPr>
              <a:t>软件体系结构的概念不仅是几十年软件发展的反映，也是现时各类软件构成的实现</a:t>
            </a:r>
            <a:r>
              <a:rPr lang="zh-CN" altLang="en-US" kern="0" dirty="0">
                <a:latin typeface="华文中宋" panose="02010600040101010101" pitchFamily="2" charset="-122"/>
                <a:ea typeface="华文中宋" panose="02010600040101010101" pitchFamily="2" charset="-122"/>
              </a:rPr>
              <a:t>。</a:t>
            </a:r>
          </a:p>
          <a:p>
            <a:pPr lvl="1" eaLnBrk="1" hangingPunct="1"/>
            <a:endParaRPr lang="zh-CN" altLang="en-US" kern="0" dirty="0"/>
          </a:p>
        </p:txBody>
      </p:sp>
      <p:sp>
        <p:nvSpPr>
          <p:cNvPr id="7" name="AutoShape 5"/>
          <p:cNvSpPr>
            <a:spLocks noChangeArrowheads="1"/>
          </p:cNvSpPr>
          <p:nvPr/>
        </p:nvSpPr>
        <p:spPr bwMode="auto">
          <a:xfrm>
            <a:off x="1559496" y="4607417"/>
            <a:ext cx="8856984" cy="45719"/>
          </a:xfrm>
          <a:prstGeom prst="rightArrow">
            <a:avLst>
              <a:gd name="adj1" fmla="val 50000"/>
              <a:gd name="adj2" fmla="val 1491304"/>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Verdana" panose="020B0604030504040204" pitchFamily="34" charset="0"/>
            </a:endParaRPr>
          </a:p>
        </p:txBody>
      </p:sp>
      <p:sp>
        <p:nvSpPr>
          <p:cNvPr id="8" name="Rectangle 6"/>
          <p:cNvSpPr>
            <a:spLocks noChangeArrowheads="1"/>
          </p:cNvSpPr>
          <p:nvPr/>
        </p:nvSpPr>
        <p:spPr bwMode="auto">
          <a:xfrm>
            <a:off x="10535816" y="3985855"/>
            <a:ext cx="914400" cy="101538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1" dirty="0">
                <a:solidFill>
                  <a:srgbClr val="C00000"/>
                </a:solidFill>
                <a:latin typeface="华文中宋" panose="02010600040101010101" pitchFamily="2" charset="-122"/>
                <a:ea typeface="华文中宋" panose="02010600040101010101" pitchFamily="2" charset="-122"/>
              </a:rPr>
              <a:t>接近</a:t>
            </a:r>
          </a:p>
          <a:p>
            <a:pPr algn="ctr" eaLnBrk="1" hangingPunct="1">
              <a:spcBef>
                <a:spcPct val="0"/>
              </a:spcBef>
              <a:buFontTx/>
              <a:buNone/>
            </a:pPr>
            <a:r>
              <a:rPr lang="zh-CN" altLang="en-US" sz="1800" b="1" dirty="0">
                <a:solidFill>
                  <a:srgbClr val="C00000"/>
                </a:solidFill>
                <a:latin typeface="华文中宋" panose="02010600040101010101" pitchFamily="2" charset="-122"/>
                <a:ea typeface="华文中宋" panose="02010600040101010101" pitchFamily="2" charset="-122"/>
              </a:rPr>
              <a:t>应用</a:t>
            </a:r>
          </a:p>
          <a:p>
            <a:pPr algn="ctr" eaLnBrk="1" hangingPunct="1">
              <a:spcBef>
                <a:spcPct val="0"/>
              </a:spcBef>
              <a:buFontTx/>
              <a:buNone/>
            </a:pPr>
            <a:r>
              <a:rPr lang="zh-CN" altLang="en-US" sz="1800" b="1" dirty="0">
                <a:solidFill>
                  <a:srgbClr val="C00000"/>
                </a:solidFill>
                <a:latin typeface="华文中宋" panose="02010600040101010101" pitchFamily="2" charset="-122"/>
                <a:ea typeface="华文中宋" panose="02010600040101010101" pitchFamily="2" charset="-122"/>
              </a:rPr>
              <a:t>问题</a:t>
            </a:r>
          </a:p>
        </p:txBody>
      </p:sp>
      <p:sp>
        <p:nvSpPr>
          <p:cNvPr id="9" name="AutoShape 7"/>
          <p:cNvSpPr>
            <a:spLocks noChangeArrowheads="1"/>
          </p:cNvSpPr>
          <p:nvPr/>
        </p:nvSpPr>
        <p:spPr bwMode="auto">
          <a:xfrm flipV="1">
            <a:off x="941620" y="3959345"/>
            <a:ext cx="8754780" cy="45719"/>
          </a:xfrm>
          <a:prstGeom prst="leftArrow">
            <a:avLst>
              <a:gd name="adj1" fmla="val 50000"/>
              <a:gd name="adj2" fmla="val 1355435"/>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latin typeface="Verdana" panose="020B0604030504040204" pitchFamily="34" charset="0"/>
            </a:endParaRPr>
          </a:p>
        </p:txBody>
      </p:sp>
      <p:sp>
        <p:nvSpPr>
          <p:cNvPr id="10" name="Rectangle 8"/>
          <p:cNvSpPr>
            <a:spLocks noChangeArrowheads="1"/>
          </p:cNvSpPr>
          <p:nvPr/>
        </p:nvSpPr>
        <p:spPr bwMode="auto">
          <a:xfrm>
            <a:off x="90512" y="3717032"/>
            <a:ext cx="827088" cy="1109216"/>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1" dirty="0">
                <a:solidFill>
                  <a:srgbClr val="C00000"/>
                </a:solidFill>
                <a:latin typeface="华文中宋" panose="02010600040101010101" pitchFamily="2" charset="-122"/>
                <a:ea typeface="华文中宋" panose="02010600040101010101" pitchFamily="2" charset="-122"/>
              </a:rPr>
              <a:t>接近</a:t>
            </a:r>
          </a:p>
          <a:p>
            <a:pPr algn="ctr" eaLnBrk="1" hangingPunct="1">
              <a:spcBef>
                <a:spcPct val="0"/>
              </a:spcBef>
              <a:buFontTx/>
              <a:buNone/>
            </a:pPr>
            <a:r>
              <a:rPr lang="zh-CN" altLang="en-US" sz="1800" b="1" dirty="0">
                <a:solidFill>
                  <a:srgbClr val="C00000"/>
                </a:solidFill>
                <a:latin typeface="华文中宋" panose="02010600040101010101" pitchFamily="2" charset="-122"/>
                <a:ea typeface="华文中宋" panose="02010600040101010101" pitchFamily="2" charset="-122"/>
              </a:rPr>
              <a:t>计算机</a:t>
            </a:r>
          </a:p>
          <a:p>
            <a:pPr algn="ctr" eaLnBrk="1" hangingPunct="1">
              <a:spcBef>
                <a:spcPct val="0"/>
              </a:spcBef>
              <a:buFontTx/>
              <a:buNone/>
            </a:pPr>
            <a:r>
              <a:rPr lang="zh-CN" altLang="en-US" sz="1800" b="1" dirty="0">
                <a:solidFill>
                  <a:srgbClr val="C00000"/>
                </a:solidFill>
                <a:latin typeface="华文中宋" panose="02010600040101010101" pitchFamily="2" charset="-122"/>
                <a:ea typeface="华文中宋" panose="02010600040101010101" pitchFamily="2" charset="-122"/>
              </a:rPr>
              <a:t>硬件</a:t>
            </a:r>
          </a:p>
        </p:txBody>
      </p:sp>
    </p:spTree>
    <p:extLst>
      <p:ext uri="{BB962C8B-B14F-4D97-AF65-F5344CB8AC3E}">
        <p14:creationId xmlns:p14="http://schemas.microsoft.com/office/powerpoint/2010/main" val="28680038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04056" y="908720"/>
            <a:ext cx="11496600" cy="5832648"/>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zh-CN" altLang="en-US" sz="2400" b="1" kern="0" dirty="0">
                <a:latin typeface="华文中宋" panose="02010600040101010101" pitchFamily="2" charset="-122"/>
                <a:ea typeface="华文中宋" panose="02010600040101010101" pitchFamily="2" charset="-122"/>
              </a:rPr>
              <a:t>体系结构是指整个系统构成的基本和主体形态。</a:t>
            </a:r>
          </a:p>
          <a:p>
            <a:pPr lvl="1" eaLnBrk="1" hangingPunct="1">
              <a:lnSpc>
                <a:spcPct val="15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体系结构成为建立和考察系统的总体指导或基本出发点</a:t>
            </a:r>
          </a:p>
          <a:p>
            <a:pPr lvl="1" eaLnBrk="1" hangingPunct="1">
              <a:lnSpc>
                <a:spcPct val="15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体系结构对一个应用系统的生命周期有着非常重要的影响</a:t>
            </a:r>
          </a:p>
          <a:p>
            <a:pPr lvl="1" eaLnBrk="1" hangingPunct="1">
              <a:lnSpc>
                <a:spcPct val="15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软件的复杂性打破了以往硬件与软件的平衡，</a:t>
            </a:r>
            <a:r>
              <a:rPr lang="en-US" altLang="zh-CN" sz="2000" kern="0" dirty="0">
                <a:latin typeface="华文中宋" panose="02010600040101010101" pitchFamily="2" charset="-122"/>
                <a:ea typeface="华文中宋" panose="02010600040101010101" pitchFamily="2" charset="-122"/>
              </a:rPr>
              <a:t>SA</a:t>
            </a:r>
            <a:r>
              <a:rPr lang="zh-CN" altLang="en-US" sz="2000" kern="0" dirty="0">
                <a:latin typeface="华文中宋" panose="02010600040101010101" pitchFamily="2" charset="-122"/>
                <a:ea typeface="华文中宋" panose="02010600040101010101" pitchFamily="2" charset="-122"/>
              </a:rPr>
              <a:t>被提出了</a:t>
            </a:r>
          </a:p>
          <a:p>
            <a:pPr eaLnBrk="1" hangingPunct="1">
              <a:lnSpc>
                <a:spcPct val="150000"/>
              </a:lnSpc>
              <a:buFont typeface="Wingdings" panose="05000000000000000000" pitchFamily="2" charset="2"/>
              <a:buChar char="n"/>
            </a:pPr>
            <a:r>
              <a:rPr lang="zh-CN" altLang="en-US" sz="2400" b="1" kern="0" dirty="0">
                <a:latin typeface="华文中宋" panose="02010600040101010101" pitchFamily="2" charset="-122"/>
                <a:ea typeface="华文中宋" panose="02010600040101010101" pitchFamily="2" charset="-122"/>
              </a:rPr>
              <a:t>软件体系结构是软件在设计构成上的基本、可供设计选择的形态和总体结构。</a:t>
            </a:r>
          </a:p>
          <a:p>
            <a:pPr lvl="1" eaLnBrk="1" hangingPunct="1">
              <a:lnSpc>
                <a:spcPct val="15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软件设计中可供选择的结构形态</a:t>
            </a:r>
          </a:p>
          <a:p>
            <a:pPr lvl="1" eaLnBrk="1" hangingPunct="1">
              <a:lnSpc>
                <a:spcPct val="15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每个结构概念都传达了一些信息</a:t>
            </a:r>
          </a:p>
          <a:p>
            <a:pPr lvl="1" eaLnBrk="1" hangingPunct="1">
              <a:lnSpc>
                <a:spcPct val="15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有关领域愈是成熟和发展，人们对结构的认识也就愈加深刻</a:t>
            </a:r>
          </a:p>
          <a:p>
            <a:pPr lvl="1" eaLnBrk="1" hangingPunct="1">
              <a:lnSpc>
                <a:spcPct val="150000"/>
              </a:lnSpc>
              <a:buFont typeface="Wingdings" panose="05000000000000000000" pitchFamily="2" charset="2"/>
              <a:buChar char="u"/>
            </a:pPr>
            <a:r>
              <a:rPr lang="en-US" altLang="zh-CN" sz="2000" kern="0" dirty="0">
                <a:latin typeface="华文中宋" panose="02010600040101010101" pitchFamily="2" charset="-122"/>
                <a:ea typeface="华文中宋" panose="02010600040101010101" pitchFamily="2" charset="-122"/>
              </a:rPr>
              <a:t>SA</a:t>
            </a:r>
            <a:r>
              <a:rPr lang="zh-CN" altLang="en-US" sz="2000" kern="0" dirty="0">
                <a:latin typeface="华文中宋" panose="02010600040101010101" pitchFamily="2" charset="-122"/>
                <a:ea typeface="华文中宋" panose="02010600040101010101" pitchFamily="2" charset="-122"/>
              </a:rPr>
              <a:t>概念的提出和应用，说明了软件设计技术在高层次上的发展并走向成熟</a:t>
            </a:r>
          </a:p>
        </p:txBody>
      </p:sp>
    </p:spTree>
    <p:extLst>
      <p:ext uri="{BB962C8B-B14F-4D97-AF65-F5344CB8AC3E}">
        <p14:creationId xmlns:p14="http://schemas.microsoft.com/office/powerpoint/2010/main" val="216374745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mn-lt"/>
              </a:rPr>
              <a:t>Homework 2</a:t>
            </a:r>
            <a:r>
              <a:rPr lang="zh-CN" altLang="en-US" dirty="0">
                <a:latin typeface="+mn-lt"/>
              </a:rPr>
              <a:t>：</a:t>
            </a:r>
            <a:r>
              <a:rPr lang="en-US" altLang="zh-CN" dirty="0">
                <a:latin typeface="+mn-lt"/>
              </a:rPr>
              <a:t>Reading</a:t>
            </a:r>
            <a:endParaRPr lang="zh-CN" altLang="en-US" dirty="0">
              <a:latin typeface="+mn-lt"/>
            </a:endParaRPr>
          </a:p>
        </p:txBody>
      </p:sp>
      <p:sp>
        <p:nvSpPr>
          <p:cNvPr id="3" name="Rectangle 3"/>
          <p:cNvSpPr txBox="1">
            <a:spLocks noChangeArrowheads="1"/>
          </p:cNvSpPr>
          <p:nvPr/>
        </p:nvSpPr>
        <p:spPr>
          <a:xfrm>
            <a:off x="597239" y="1197348"/>
            <a:ext cx="11184749" cy="4525962"/>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just">
              <a:lnSpc>
                <a:spcPts val="3200"/>
              </a:lnSpc>
              <a:spcBef>
                <a:spcPts val="1500"/>
              </a:spcBef>
              <a:spcAft>
                <a:spcPts val="1500"/>
              </a:spcAft>
              <a:buFont typeface="Wingdings" panose="05000000000000000000" pitchFamily="2" charset="2"/>
              <a:buChar char="n"/>
            </a:pPr>
            <a:r>
              <a:rPr lang="zh-CN" altLang="en-US" sz="3200" b="1" dirty="0">
                <a:latin typeface="华文中宋" panose="02010600040101010101" pitchFamily="2" charset="-122"/>
                <a:ea typeface="华文中宋" panose="02010600040101010101" pitchFamily="2" charset="-122"/>
                <a:cs typeface="Times New Roman" pitchFamily="18" charset="0"/>
              </a:rPr>
              <a:t>软件架构师应该知道的</a:t>
            </a:r>
            <a:r>
              <a:rPr lang="en-US" altLang="zh-CN" sz="3200" b="1" dirty="0">
                <a:latin typeface="华文中宋" panose="02010600040101010101" pitchFamily="2" charset="-122"/>
                <a:ea typeface="华文中宋" panose="02010600040101010101" pitchFamily="2" charset="-122"/>
                <a:cs typeface="Times New Roman" pitchFamily="18" charset="0"/>
              </a:rPr>
              <a:t>97</a:t>
            </a:r>
            <a:r>
              <a:rPr lang="zh-CN" altLang="en-US" sz="3200" b="1" dirty="0">
                <a:latin typeface="华文中宋" panose="02010600040101010101" pitchFamily="2" charset="-122"/>
                <a:ea typeface="华文中宋" panose="02010600040101010101" pitchFamily="2" charset="-122"/>
                <a:cs typeface="Times New Roman" pitchFamily="18" charset="0"/>
              </a:rPr>
              <a:t>件事</a:t>
            </a:r>
            <a:endParaRPr lang="en-US" altLang="zh-CN" sz="3200" b="1" dirty="0">
              <a:latin typeface="华文中宋" panose="02010600040101010101" pitchFamily="2" charset="-122"/>
              <a:ea typeface="华文中宋" panose="02010600040101010101" pitchFamily="2" charset="-122"/>
              <a:cs typeface="Times New Roman" pitchFamily="18" charset="0"/>
            </a:endParaRPr>
          </a:p>
          <a:p>
            <a:pPr eaLnBrk="1" hangingPunct="1">
              <a:buFontTx/>
              <a:buNone/>
            </a:pPr>
            <a:endParaRPr lang="zh-CN" altLang="en-US" kern="0" dirty="0">
              <a:solidFill>
                <a:schemeClr val="folHlink"/>
              </a:solidFill>
            </a:endParaRPr>
          </a:p>
          <a:p>
            <a:pPr eaLnBrk="1" hangingPunct="1"/>
            <a:endParaRPr lang="en-US" altLang="zh-CN" kern="0" dirty="0">
              <a:solidFill>
                <a:schemeClr val="folHlink"/>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97001743"/>
              </p:ext>
            </p:extLst>
          </p:nvPr>
        </p:nvGraphicFramePr>
        <p:xfrm>
          <a:off x="795837" y="1966447"/>
          <a:ext cx="7020013" cy="2736304"/>
        </p:xfrm>
        <a:graphic>
          <a:graphicData uri="http://schemas.openxmlformats.org/presentationml/2006/ole">
            <mc:AlternateContent xmlns:mc="http://schemas.openxmlformats.org/markup-compatibility/2006">
              <mc:Choice xmlns:v="urn:schemas-microsoft-com:vml" Requires="v">
                <p:oleObj spid="_x0000_s1341" name="文档" r:id="rId4" imgW="5261479" imgH="8499319" progId="Word.Document.12">
                  <p:embed/>
                </p:oleObj>
              </mc:Choice>
              <mc:Fallback>
                <p:oleObj name="文档" r:id="rId4" imgW="5261479" imgH="8499319" progId="Word.Document.12">
                  <p:embed/>
                  <p:pic>
                    <p:nvPicPr>
                      <p:cNvPr id="0" name=""/>
                      <p:cNvPicPr/>
                      <p:nvPr/>
                    </p:nvPicPr>
                    <p:blipFill>
                      <a:blip r:embed="rId5"/>
                      <a:stretch>
                        <a:fillRect/>
                      </a:stretch>
                    </p:blipFill>
                    <p:spPr>
                      <a:xfrm>
                        <a:off x="795837" y="1966447"/>
                        <a:ext cx="7020013" cy="273630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565345955"/>
              </p:ext>
            </p:extLst>
          </p:nvPr>
        </p:nvGraphicFramePr>
        <p:xfrm>
          <a:off x="8014448" y="1124744"/>
          <a:ext cx="3580313" cy="4896544"/>
        </p:xfrm>
        <a:graphic>
          <a:graphicData uri="http://schemas.openxmlformats.org/presentationml/2006/ole">
            <mc:AlternateContent xmlns:mc="http://schemas.openxmlformats.org/markup-compatibility/2006">
              <mc:Choice xmlns:v="urn:schemas-microsoft-com:vml" Requires="v">
                <p:oleObj spid="_x0000_s1342" name="Acrobat Document" r:id="rId6" imgW="6124430" imgH="9877425" progId="Acrobat.Document.DC">
                  <p:embed/>
                </p:oleObj>
              </mc:Choice>
              <mc:Fallback>
                <p:oleObj name="Acrobat Document" r:id="rId6" imgW="6124430" imgH="9877425" progId="Acrobat.Document.DC">
                  <p:embed/>
                  <p:pic>
                    <p:nvPicPr>
                      <p:cNvPr id="0" name=""/>
                      <p:cNvPicPr/>
                      <p:nvPr/>
                    </p:nvPicPr>
                    <p:blipFill>
                      <a:blip r:embed="rId7"/>
                      <a:stretch>
                        <a:fillRect/>
                      </a:stretch>
                    </p:blipFill>
                    <p:spPr>
                      <a:xfrm>
                        <a:off x="8014448" y="1124744"/>
                        <a:ext cx="3580313" cy="4896544"/>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06F997EF-F735-4EC2-9A7F-84347B8C2FB1}"/>
              </a:ext>
            </a:extLst>
          </p:cNvPr>
          <p:cNvSpPr txBox="1"/>
          <p:nvPr/>
        </p:nvSpPr>
        <p:spPr>
          <a:xfrm>
            <a:off x="633195" y="4838356"/>
            <a:ext cx="7263004" cy="1323439"/>
          </a:xfrm>
          <a:prstGeom prst="rect">
            <a:avLst/>
          </a:prstGeom>
          <a:noFill/>
        </p:spPr>
        <p:txBody>
          <a:bodyPr wrap="square" rtlCol="0">
            <a:spAutoFit/>
          </a:bodyPr>
          <a:lstStyle/>
          <a:p>
            <a:r>
              <a:rPr lang="en-US" altLang="zh-CN" sz="2000" b="1" dirty="0">
                <a:solidFill>
                  <a:srgbClr val="C00000"/>
                </a:solidFill>
              </a:rPr>
              <a:t>Homework</a:t>
            </a:r>
            <a:r>
              <a:rPr lang="zh-CN" altLang="en-US" sz="2000" b="1" dirty="0">
                <a:solidFill>
                  <a:srgbClr val="C00000"/>
                </a:solidFill>
              </a:rPr>
              <a:t>：</a:t>
            </a:r>
            <a:r>
              <a:rPr lang="zh-CN" altLang="en-US" sz="2000" b="1" dirty="0"/>
              <a:t>试列举出你认为</a:t>
            </a:r>
            <a:r>
              <a:rPr lang="en-US" altLang="zh-CN" sz="2000" b="1" dirty="0"/>
              <a:t>10</a:t>
            </a:r>
            <a:r>
              <a:rPr lang="zh-CN" altLang="en-US" sz="2000" b="1" dirty="0"/>
              <a:t>件重要的事情，并简要说明为什么？</a:t>
            </a:r>
            <a:endParaRPr lang="en-US" altLang="zh-CN" sz="2000" b="1" dirty="0"/>
          </a:p>
          <a:p>
            <a:r>
              <a:rPr lang="en-US" altLang="zh-CN" sz="2000" b="1" dirty="0">
                <a:solidFill>
                  <a:srgbClr val="C00000"/>
                </a:solidFill>
              </a:rPr>
              <a:t>Deadline</a:t>
            </a:r>
            <a:r>
              <a:rPr lang="zh-CN" altLang="en-US" sz="2000" b="1" dirty="0">
                <a:solidFill>
                  <a:srgbClr val="C00000"/>
                </a:solidFill>
              </a:rPr>
              <a:t>：</a:t>
            </a:r>
            <a:r>
              <a:rPr lang="zh-CN" altLang="en-US" sz="2000" b="1" dirty="0"/>
              <a:t>下周一</a:t>
            </a:r>
            <a:r>
              <a:rPr lang="zh-CN" altLang="en-US" sz="2000" b="1" dirty="0">
                <a:highlight>
                  <a:srgbClr val="FFFF00"/>
                </a:highlight>
              </a:rPr>
              <a:t>（</a:t>
            </a:r>
            <a:r>
              <a:rPr lang="en-US" altLang="zh-CN" sz="2000" b="1" dirty="0">
                <a:highlight>
                  <a:srgbClr val="FFFF00"/>
                </a:highlight>
              </a:rPr>
              <a:t>2024.3.25</a:t>
            </a:r>
            <a:r>
              <a:rPr lang="zh-CN" altLang="en-US" sz="2000" b="1" dirty="0">
                <a:highlight>
                  <a:srgbClr val="FFFF00"/>
                </a:highlight>
              </a:rPr>
              <a:t>）</a:t>
            </a:r>
            <a:r>
              <a:rPr lang="zh-CN" altLang="en-US" sz="2000" b="1" dirty="0"/>
              <a:t>前提交至</a:t>
            </a:r>
            <a:r>
              <a:rPr lang="en-US" altLang="zh-CN" sz="2000" b="1" dirty="0"/>
              <a:t>FTP</a:t>
            </a:r>
            <a:r>
              <a:rPr lang="zh-CN" altLang="en-US" sz="2000" b="1" dirty="0"/>
              <a:t>。作业文件命名同以前。</a:t>
            </a:r>
          </a:p>
        </p:txBody>
      </p:sp>
    </p:spTree>
    <p:extLst>
      <p:ext uri="{BB962C8B-B14F-4D97-AF65-F5344CB8AC3E}">
        <p14:creationId xmlns:p14="http://schemas.microsoft.com/office/powerpoint/2010/main" val="218634883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62" b="3514"/>
          <a:stretch/>
        </p:blipFill>
        <p:spPr bwMode="auto">
          <a:xfrm>
            <a:off x="0" y="-27384"/>
            <a:ext cx="12192000"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270" y="-113084"/>
            <a:ext cx="12233270"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276BE7D9-CBCD-4242-855B-F6C665F38925}"/>
              </a:ext>
            </a:extLst>
          </p:cNvPr>
          <p:cNvSpPr/>
          <p:nvPr/>
        </p:nvSpPr>
        <p:spPr>
          <a:xfrm>
            <a:off x="911424" y="3212976"/>
            <a:ext cx="11280576" cy="1446550"/>
          </a:xfrm>
          <a:prstGeom prst="rect">
            <a:avLst/>
          </a:prstGeom>
        </p:spPr>
        <p:txBody>
          <a:bodyPr wrap="square">
            <a:spAutoFit/>
          </a:bodyPr>
          <a:lstStyle/>
          <a:p>
            <a:pPr algn="ctr"/>
            <a:r>
              <a:rPr lang="en-US" altLang="zh-CN" sz="8800" b="1" dirty="0">
                <a:solidFill>
                  <a:srgbClr val="606060"/>
                </a:solidFill>
                <a:effectLst>
                  <a:outerShdw blurRad="38100" dist="38100" dir="2700000" algn="tl">
                    <a:srgbClr val="000000">
                      <a:alpha val="43137"/>
                    </a:srgbClr>
                  </a:outerShdw>
                </a:effectLst>
                <a:latin typeface="Ink Free" panose="03080402000500000000" pitchFamily="66" charset="0"/>
                <a:ea typeface="Calibri Italic" charset="0"/>
                <a:cs typeface="Times New Roman" panose="02020603050405020304" pitchFamily="18" charset="0"/>
                <a:sym typeface="Calibri Italic" charset="0"/>
              </a:rPr>
              <a:t>Welcome and Enjoy! </a:t>
            </a:r>
            <a:endParaRPr lang="zh-CN" altLang="en-US" sz="8800" b="1" dirty="0">
              <a:effectLst>
                <a:outerShdw blurRad="38100" dist="38100" dir="2700000" algn="tl">
                  <a:srgbClr val="000000">
                    <a:alpha val="43137"/>
                  </a:srgbClr>
                </a:outerShdw>
              </a:effectLst>
              <a:latin typeface="Ink Free" panose="03080402000500000000" pitchFamily="66" charset="0"/>
              <a:cs typeface="Times New Roman" panose="02020603050405020304" pitchFamily="18" charset="0"/>
            </a:endParaRP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0"/>
          </p:nvPr>
        </p:nvSpPr>
        <p:spPr/>
        <p:txBody>
          <a:bodyPr/>
          <a:lstStyle/>
          <a:p>
            <a:r>
              <a:rPr lang="en-US" altLang="zh-CN" dirty="0">
                <a:latin typeface="+mn-lt"/>
              </a:rPr>
              <a:t>Chapter One  </a:t>
            </a:r>
            <a:r>
              <a:rPr lang="zh-CN" altLang="en-US" dirty="0">
                <a:latin typeface="+mn-lt"/>
              </a:rPr>
              <a:t>概述</a:t>
            </a:r>
          </a:p>
        </p:txBody>
      </p:sp>
      <p:sp>
        <p:nvSpPr>
          <p:cNvPr id="6" name="Rectangle 3"/>
          <p:cNvSpPr txBox="1">
            <a:spLocks noChangeArrowheads="1"/>
          </p:cNvSpPr>
          <p:nvPr/>
        </p:nvSpPr>
        <p:spPr>
          <a:xfrm>
            <a:off x="504056" y="926138"/>
            <a:ext cx="10992544" cy="5599206"/>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en-US" altLang="zh-CN" sz="3600" b="1" dirty="0">
                <a:solidFill>
                  <a:srgbClr val="A61D38"/>
                </a:solidFill>
                <a:ea typeface="黑体" panose="02010609060101010101" pitchFamily="49" charset="-122"/>
                <a:cs typeface="Times New Roman" pitchFamily="18" charset="0"/>
              </a:rPr>
              <a:t>Contents</a:t>
            </a:r>
            <a:r>
              <a:rPr lang="zh-CN" altLang="en-US" sz="3600" b="1" dirty="0">
                <a:solidFill>
                  <a:srgbClr val="A61D38"/>
                </a:solidFill>
                <a:ea typeface="黑体" panose="02010609060101010101" pitchFamily="49" charset="-122"/>
                <a:cs typeface="Times New Roman" pitchFamily="18" charset="0"/>
              </a:rPr>
              <a:t>：</a:t>
            </a:r>
          </a:p>
          <a:p>
            <a:pPr marL="457176" lvl="1" indent="0" eaLnBrk="1" hangingPunct="1">
              <a:lnSpc>
                <a:spcPct val="150000"/>
              </a:lnSpc>
              <a:buNone/>
            </a:pPr>
            <a:r>
              <a:rPr lang="en-US" altLang="zh-CN" sz="3200" b="1" kern="0" dirty="0">
                <a:latin typeface="华文中宋" panose="02010600040101010101" pitchFamily="2" charset="-122"/>
                <a:ea typeface="华文中宋" panose="02010600040101010101" pitchFamily="2" charset="-122"/>
              </a:rPr>
              <a:t>§1.1 </a:t>
            </a:r>
            <a:r>
              <a:rPr lang="zh-CN" altLang="en-US" sz="3200" b="1" kern="0" dirty="0">
                <a:latin typeface="华文中宋" panose="02010600040101010101" pitchFamily="2" charset="-122"/>
                <a:ea typeface="华文中宋" panose="02010600040101010101" pitchFamily="2" charset="-122"/>
              </a:rPr>
              <a:t>软件体系结构的发展</a:t>
            </a:r>
          </a:p>
          <a:p>
            <a:pPr marL="457176" lvl="1" indent="0" eaLnBrk="1" hangingPunct="1">
              <a:lnSpc>
                <a:spcPct val="150000"/>
              </a:lnSpc>
              <a:buNone/>
            </a:pPr>
            <a:r>
              <a:rPr lang="en-US" altLang="zh-CN" sz="3200" b="1" kern="0" dirty="0">
                <a:latin typeface="华文中宋" panose="02010600040101010101" pitchFamily="2" charset="-122"/>
                <a:ea typeface="华文中宋" panose="02010600040101010101" pitchFamily="2" charset="-122"/>
              </a:rPr>
              <a:t>§1.2 </a:t>
            </a:r>
            <a:r>
              <a:rPr lang="zh-CN" altLang="en-US" sz="3200" b="1" kern="0" dirty="0">
                <a:latin typeface="华文中宋" panose="02010600040101010101" pitchFamily="2" charset="-122"/>
                <a:ea typeface="华文中宋" panose="02010600040101010101" pitchFamily="2" charset="-122"/>
              </a:rPr>
              <a:t>当前的软件设计</a:t>
            </a:r>
          </a:p>
          <a:p>
            <a:pPr marL="457176" lvl="1" indent="0" eaLnBrk="1" hangingPunct="1">
              <a:lnSpc>
                <a:spcPct val="150000"/>
              </a:lnSpc>
              <a:buNone/>
            </a:pPr>
            <a:r>
              <a:rPr lang="en-US" altLang="zh-CN" sz="3200" b="1" kern="0" dirty="0">
                <a:latin typeface="华文中宋" panose="02010600040101010101" pitchFamily="2" charset="-122"/>
                <a:ea typeface="华文中宋" panose="02010600040101010101" pitchFamily="2" charset="-122"/>
              </a:rPr>
              <a:t>§1.3 </a:t>
            </a:r>
            <a:r>
              <a:rPr lang="zh-CN" altLang="en-US" sz="3200" b="1" kern="0" dirty="0">
                <a:latin typeface="华文中宋" panose="02010600040101010101" pitchFamily="2" charset="-122"/>
                <a:ea typeface="华文中宋" panose="02010600040101010101" pitchFamily="2" charset="-122"/>
              </a:rPr>
              <a:t>软件设计的层次</a:t>
            </a:r>
          </a:p>
          <a:p>
            <a:pPr marL="457176" lvl="1" indent="0" eaLnBrk="1" hangingPunct="1">
              <a:lnSpc>
                <a:spcPct val="150000"/>
              </a:lnSpc>
              <a:buNone/>
            </a:pPr>
            <a:r>
              <a:rPr lang="en-US" altLang="zh-CN" sz="3200" b="1" kern="0" dirty="0">
                <a:latin typeface="华文中宋" panose="02010600040101010101" pitchFamily="2" charset="-122"/>
                <a:ea typeface="华文中宋" panose="02010600040101010101" pitchFamily="2" charset="-122"/>
              </a:rPr>
              <a:t>§1.4 </a:t>
            </a:r>
            <a:r>
              <a:rPr lang="zh-CN" altLang="en-US" sz="3200" b="1" kern="0" dirty="0">
                <a:latin typeface="华文中宋" panose="02010600040101010101" pitchFamily="2" charset="-122"/>
                <a:ea typeface="华文中宋" panose="02010600040101010101" pitchFamily="2" charset="-122"/>
              </a:rPr>
              <a:t>体系结构与软件的工程设计</a:t>
            </a:r>
          </a:p>
          <a:p>
            <a:pPr marL="457176" lvl="1" indent="0" eaLnBrk="1" hangingPunct="1">
              <a:lnSpc>
                <a:spcPct val="150000"/>
              </a:lnSpc>
              <a:buNone/>
            </a:pPr>
            <a:r>
              <a:rPr lang="en-US" altLang="zh-CN" sz="3200" b="1" kern="0" dirty="0">
                <a:latin typeface="华文中宋" panose="02010600040101010101" pitchFamily="2" charset="-122"/>
                <a:ea typeface="华文中宋" panose="02010600040101010101" pitchFamily="2" charset="-122"/>
              </a:rPr>
              <a:t>§1.5 </a:t>
            </a:r>
            <a:r>
              <a:rPr lang="zh-CN" altLang="en-US" sz="3200" b="1" kern="0" dirty="0">
                <a:latin typeface="华文中宋" panose="02010600040101010101" pitchFamily="2" charset="-122"/>
                <a:ea typeface="华文中宋" panose="02010600040101010101" pitchFamily="2" charset="-122"/>
              </a:rPr>
              <a:t>软件体系结构的知识体系</a:t>
            </a:r>
          </a:p>
        </p:txBody>
      </p:sp>
    </p:spTree>
    <p:extLst>
      <p:ext uri="{BB962C8B-B14F-4D97-AF65-F5344CB8AC3E}">
        <p14:creationId xmlns:p14="http://schemas.microsoft.com/office/powerpoint/2010/main" val="254790352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p:txBody>
          <a:bodyPr/>
          <a:lstStyle/>
          <a:p>
            <a:r>
              <a:rPr lang="en-US" altLang="zh-CN" dirty="0">
                <a:latin typeface="宋体" panose="02010600030101010101" pitchFamily="2" charset="-122"/>
              </a:rPr>
              <a:t>§1.1 </a:t>
            </a:r>
            <a:r>
              <a:rPr lang="zh-CN" altLang="en-US" dirty="0"/>
              <a:t>软件体系结构的发展</a:t>
            </a:r>
          </a:p>
        </p:txBody>
      </p:sp>
      <p:sp>
        <p:nvSpPr>
          <p:cNvPr id="8" name="Rectangle 3"/>
          <p:cNvSpPr txBox="1">
            <a:spLocks noChangeArrowheads="1"/>
          </p:cNvSpPr>
          <p:nvPr/>
        </p:nvSpPr>
        <p:spPr>
          <a:xfrm>
            <a:off x="695400" y="926138"/>
            <a:ext cx="11208568" cy="5815230"/>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00000"/>
              </a:lnSpc>
              <a:buFont typeface="Wingdings" panose="05000000000000000000" pitchFamily="2" charset="2"/>
              <a:buChar char="n"/>
            </a:pPr>
            <a:r>
              <a:rPr lang="en-US" altLang="zh-CN" sz="2800" b="1"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SA</a:t>
            </a:r>
            <a:r>
              <a:rPr lang="zh-CN" altLang="en-US" sz="2800" b="1"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发展</a:t>
            </a:r>
            <a:endParaRPr lang="en-US" altLang="zh-CN" sz="2800" b="1"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endParaRPr>
          </a:p>
          <a:p>
            <a:pPr marL="1085813" lvl="1" indent="-342900" eaLnBrk="1" hangingPunct="1">
              <a:lnSpc>
                <a:spcPct val="100000"/>
              </a:lnSpc>
              <a:buFont typeface="Wingdings" panose="05000000000000000000" pitchFamily="2" charset="2"/>
              <a:buChar char="u"/>
            </a:pPr>
            <a:r>
              <a:rPr lang="en-US" altLang="zh-CN" sz="2400" b="1" kern="0" dirty="0">
                <a:latin typeface="Times New Roman" panose="02020603050405020304" pitchFamily="18" charset="0"/>
                <a:ea typeface="华文中宋" panose="02010600040101010101" pitchFamily="2" charset="-122"/>
                <a:cs typeface="Times New Roman" panose="02020603050405020304" pitchFamily="18" charset="0"/>
              </a:rPr>
              <a:t>1990’s</a:t>
            </a:r>
            <a:r>
              <a:rPr lang="zh-CN" altLang="en-US" sz="2400" b="1" kern="0" dirty="0">
                <a:latin typeface="Times New Roman" panose="02020603050405020304" pitchFamily="18" charset="0"/>
                <a:ea typeface="华文中宋" panose="02010600040101010101" pitchFamily="2" charset="-122"/>
                <a:cs typeface="Times New Roman" panose="02020603050405020304" pitchFamily="18" charset="0"/>
              </a:rPr>
              <a:t>之前</a:t>
            </a:r>
            <a:endParaRPr lang="en-US" altLang="zh-CN" sz="2400" b="1" kern="0" dirty="0">
              <a:latin typeface="Times New Roman" panose="02020603050405020304" pitchFamily="18" charset="0"/>
              <a:ea typeface="华文中宋" panose="02010600040101010101" pitchFamily="2" charset="-122"/>
              <a:cs typeface="Times New Roman" panose="02020603050405020304" pitchFamily="18" charset="0"/>
            </a:endParaRP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使用非正式的框图；</a:t>
            </a: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依靠专家的特定经验；</a:t>
            </a: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不规范、多样地使用体系结构模式和风格。</a:t>
            </a:r>
          </a:p>
          <a:p>
            <a:pPr marL="1085813" lvl="1" indent="-342900" eaLnBrk="1" hangingPunct="1">
              <a:lnSpc>
                <a:spcPct val="100000"/>
              </a:lnSpc>
              <a:buFont typeface="Wingdings" panose="05000000000000000000" pitchFamily="2" charset="2"/>
              <a:buChar char="u"/>
            </a:pPr>
            <a:r>
              <a:rPr lang="en-US" altLang="zh-CN" sz="2400" b="1" kern="0" dirty="0">
                <a:latin typeface="Times New Roman" panose="02020603050405020304" pitchFamily="18" charset="0"/>
                <a:ea typeface="华文中宋" panose="02010600040101010101" pitchFamily="2" charset="-122"/>
                <a:cs typeface="Times New Roman" panose="02020603050405020304" pitchFamily="18" charset="0"/>
              </a:rPr>
              <a:t>1990’s</a:t>
            </a: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认识到了体系结构的价值；</a:t>
            </a: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开发过程中要求体系结构文档，并开始体系结构评审；</a:t>
            </a: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产品化、商业化的体系结构标准和组件集成框架开始出现；</a:t>
            </a: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规范化体系结构设计中的词汇、符号和工具；</a:t>
            </a: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软件体系结构的书籍和课程。</a:t>
            </a:r>
          </a:p>
          <a:p>
            <a:pPr marL="1085813" lvl="1" indent="-342900" eaLnBrk="1" hangingPunct="1">
              <a:lnSpc>
                <a:spcPct val="100000"/>
              </a:lnSpc>
              <a:buFont typeface="Wingdings" panose="05000000000000000000" pitchFamily="2" charset="2"/>
              <a:buChar char="u"/>
            </a:pPr>
            <a:r>
              <a:rPr lang="en-US" altLang="zh-CN" sz="2400" b="1" kern="0" dirty="0">
                <a:latin typeface="Times New Roman" panose="02020603050405020304" pitchFamily="18" charset="0"/>
                <a:ea typeface="华文中宋" panose="02010600040101010101" pitchFamily="2" charset="-122"/>
                <a:cs typeface="Times New Roman" panose="02020603050405020304" pitchFamily="18" charset="0"/>
              </a:rPr>
              <a:t>2000’</a:t>
            </a:r>
            <a:r>
              <a:rPr lang="zh-CN" altLang="en-US" sz="2400" b="1" kern="0" dirty="0">
                <a:latin typeface="Times New Roman" panose="02020603050405020304" pitchFamily="18" charset="0"/>
                <a:ea typeface="华文中宋" panose="02010600040101010101" pitchFamily="2" charset="-122"/>
                <a:cs typeface="Times New Roman" panose="02020603050405020304" pitchFamily="18" charset="0"/>
              </a:rPr>
              <a:t>后</a:t>
            </a:r>
            <a:endParaRPr lang="en-US" altLang="zh-CN" sz="2400" b="1" kern="0" dirty="0">
              <a:latin typeface="Times New Roman" panose="02020603050405020304" pitchFamily="18" charset="0"/>
              <a:ea typeface="华文中宋" panose="02010600040101010101" pitchFamily="2" charset="-122"/>
              <a:cs typeface="Times New Roman" panose="02020603050405020304" pitchFamily="18" charset="0"/>
            </a:endParaRPr>
          </a:p>
          <a:p>
            <a:pPr lvl="2" eaLnBrk="1" hangingPunct="1"/>
            <a:r>
              <a:rPr lang="zh-CN" altLang="en-US" sz="2400" kern="0" dirty="0">
                <a:latin typeface="Times New Roman" panose="02020603050405020304" pitchFamily="18" charset="0"/>
                <a:ea typeface="华文中宋" panose="02010600040101010101" pitchFamily="2" charset="-122"/>
                <a:cs typeface="Times New Roman" panose="02020603050405020304" pitchFamily="18" charset="0"/>
              </a:rPr>
              <a:t>？</a:t>
            </a:r>
          </a:p>
          <a:p>
            <a:pPr eaLnBrk="1" hangingPunct="1">
              <a:lnSpc>
                <a:spcPct val="90000"/>
              </a:lnSpc>
            </a:pPr>
            <a:endParaRPr lang="zh-CN" altLang="en-US" sz="2400" kern="0" dirty="0"/>
          </a:p>
        </p:txBody>
      </p:sp>
      <p:pic>
        <p:nvPicPr>
          <p:cNvPr id="4" name="Picture 4">
            <a:extLst>
              <a:ext uri="{FF2B5EF4-FFF2-40B4-BE49-F238E27FC236}">
                <a16:creationId xmlns:a16="http://schemas.microsoft.com/office/drawing/2014/main" id="{44214C1E-6732-41A8-932F-B669C137A6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511480" y="1082540"/>
            <a:ext cx="4680520" cy="2994531"/>
          </a:xfrm>
          <a:prstGeom prst="rect">
            <a:avLst/>
          </a:prstGeom>
          <a:noFill/>
        </p:spPr>
      </p:pic>
    </p:spTree>
    <p:extLst>
      <p:ext uri="{BB962C8B-B14F-4D97-AF65-F5344CB8AC3E}">
        <p14:creationId xmlns:p14="http://schemas.microsoft.com/office/powerpoint/2010/main" val="48343901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p:txBody>
          <a:bodyPr/>
          <a:lstStyle/>
          <a:p>
            <a:r>
              <a:rPr lang="en-US" altLang="zh-CN" dirty="0">
                <a:latin typeface="宋体" panose="02010600030101010101" pitchFamily="2" charset="-122"/>
              </a:rPr>
              <a:t>§1.1 </a:t>
            </a:r>
            <a:r>
              <a:rPr lang="zh-CN" altLang="en-US" dirty="0"/>
              <a:t>软件体系结构的发展</a:t>
            </a:r>
          </a:p>
        </p:txBody>
      </p:sp>
      <p:sp>
        <p:nvSpPr>
          <p:cNvPr id="7" name="Rectangle 3"/>
          <p:cNvSpPr txBox="1">
            <a:spLocks noChangeArrowheads="1"/>
          </p:cNvSpPr>
          <p:nvPr/>
        </p:nvSpPr>
        <p:spPr>
          <a:xfrm>
            <a:off x="457200" y="1124744"/>
            <a:ext cx="11255424" cy="5472608"/>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80000"/>
              </a:lnSpc>
              <a:buFont typeface="Wingdings" panose="05000000000000000000" pitchFamily="2" charset="2"/>
              <a:buChar char="n"/>
            </a:pPr>
            <a:r>
              <a:rPr lang="zh-CN" altLang="en-US" sz="2800" b="1" dirty="0">
                <a:solidFill>
                  <a:srgbClr val="A61D38"/>
                </a:solidFill>
                <a:latin typeface="黑体" panose="02010609060101010101" pitchFamily="49" charset="-122"/>
                <a:ea typeface="黑体" panose="02010609060101010101" pitchFamily="49" charset="-122"/>
                <a:cs typeface="Times New Roman" pitchFamily="18" charset="0"/>
              </a:rPr>
              <a:t>软件体系结构构成</a:t>
            </a:r>
          </a:p>
          <a:p>
            <a:pPr lvl="1" eaLnBrk="1" hangingPunct="1">
              <a:lnSpc>
                <a:spcPct val="80000"/>
              </a:lnSpc>
              <a:buFont typeface="Wingdings" panose="05000000000000000000" pitchFamily="2" charset="2"/>
              <a:buChar char="u"/>
            </a:pPr>
            <a:r>
              <a:rPr lang="zh-CN" altLang="en-US" sz="2400" kern="0" dirty="0">
                <a:ea typeface="华文中宋" panose="02010600040101010101" pitchFamily="2" charset="-122"/>
              </a:rPr>
              <a:t>软件体系结构定义了软件的局部和总体计算部件的构成，以及这些</a:t>
            </a:r>
            <a:r>
              <a:rPr lang="zh-CN" altLang="en-US" sz="2400" b="1" u="sng" kern="0" dirty="0">
                <a:solidFill>
                  <a:srgbClr val="FF0000"/>
                </a:solidFill>
                <a:ea typeface="华文中宋" panose="02010600040101010101" pitchFamily="2" charset="-122"/>
              </a:rPr>
              <a:t>部件</a:t>
            </a:r>
            <a:r>
              <a:rPr lang="zh-CN" altLang="en-US" sz="2400" kern="0" dirty="0">
                <a:ea typeface="华文中宋" panose="02010600040101010101" pitchFamily="2" charset="-122"/>
              </a:rPr>
              <a:t>之间的</a:t>
            </a:r>
            <a:r>
              <a:rPr lang="zh-CN" altLang="en-US" sz="2400" b="1" u="sng" kern="0" dirty="0">
                <a:solidFill>
                  <a:srgbClr val="FF0000"/>
                </a:solidFill>
                <a:ea typeface="华文中宋" panose="02010600040101010101" pitchFamily="2" charset="-122"/>
              </a:rPr>
              <a:t>相互作用关系</a:t>
            </a:r>
            <a:r>
              <a:rPr lang="zh-CN" altLang="en-US" sz="2400" kern="0" dirty="0">
                <a:ea typeface="华文中宋" panose="02010600040101010101" pitchFamily="2" charset="-122"/>
              </a:rPr>
              <a:t>。</a:t>
            </a:r>
          </a:p>
          <a:p>
            <a:pPr lvl="1" eaLnBrk="1" hangingPunct="1">
              <a:lnSpc>
                <a:spcPct val="80000"/>
              </a:lnSpc>
              <a:buFont typeface="Wingdings" panose="05000000000000000000" pitchFamily="2" charset="2"/>
              <a:buChar char="u"/>
            </a:pPr>
            <a:r>
              <a:rPr lang="zh-CN" altLang="en-US" sz="2400" kern="0" dirty="0">
                <a:highlight>
                  <a:srgbClr val="FFFF00"/>
                </a:highlight>
                <a:ea typeface="华文中宋" panose="02010600040101010101" pitchFamily="2" charset="-122"/>
              </a:rPr>
              <a:t>总的来看，体系结构是由结构和功能各异、相互作用的部件集合，按照层次构成的。</a:t>
            </a:r>
          </a:p>
          <a:p>
            <a:pPr lvl="2" eaLnBrk="1" hangingPunct="1">
              <a:spcBef>
                <a:spcPts val="0"/>
              </a:spcBef>
            </a:pPr>
            <a:r>
              <a:rPr lang="zh-CN" altLang="en-US" sz="2000" kern="0" dirty="0">
                <a:latin typeface="华文楷体" panose="02010600040101010101" pitchFamily="2" charset="-122"/>
                <a:ea typeface="华文楷体" panose="02010600040101010101" pitchFamily="2" charset="-122"/>
              </a:rPr>
              <a:t>体系结构的各组成部分应该易于被重用以组成更大的或者新的系统</a:t>
            </a:r>
          </a:p>
          <a:p>
            <a:pPr lvl="2" eaLnBrk="1" hangingPunct="1">
              <a:spcBef>
                <a:spcPts val="0"/>
              </a:spcBef>
            </a:pPr>
            <a:r>
              <a:rPr lang="zh-CN" altLang="en-US" sz="2000" kern="0" dirty="0">
                <a:latin typeface="华文楷体" panose="02010600040101010101" pitchFamily="2" charset="-122"/>
                <a:ea typeface="华文楷体" panose="02010600040101010101" pitchFamily="2" charset="-122"/>
              </a:rPr>
              <a:t>层次的规范性便于进行系统功能和非功能性分析</a:t>
            </a:r>
            <a:endParaRPr lang="en-US" altLang="zh-CN" sz="2000" kern="0" dirty="0">
              <a:latin typeface="华文楷体" panose="02010600040101010101" pitchFamily="2" charset="-122"/>
              <a:ea typeface="华文楷体" panose="02010600040101010101" pitchFamily="2" charset="-122"/>
            </a:endParaRPr>
          </a:p>
          <a:p>
            <a:pPr lvl="2" eaLnBrk="1" hangingPunct="1">
              <a:lnSpc>
                <a:spcPct val="80000"/>
              </a:lnSpc>
            </a:pPr>
            <a:endParaRPr lang="zh-CN" altLang="en-US" sz="2000" kern="0" dirty="0">
              <a:ea typeface="华文中宋" panose="02010600040101010101" pitchFamily="2" charset="-122"/>
            </a:endParaRPr>
          </a:p>
          <a:p>
            <a:pPr lvl="1" eaLnBrk="1" hangingPunct="1">
              <a:lnSpc>
                <a:spcPct val="80000"/>
              </a:lnSpc>
              <a:buFont typeface="Wingdings" panose="05000000000000000000" pitchFamily="2" charset="2"/>
              <a:buChar char="u"/>
            </a:pPr>
            <a:r>
              <a:rPr lang="en-US" altLang="zh-CN" sz="2400" kern="0" dirty="0">
                <a:ea typeface="华文中宋" panose="02010600040101010101" pitchFamily="2" charset="-122"/>
              </a:rPr>
              <a:t>There is no standard, universally-accepted definition of the term, for software architecture is a field in its infancy, although its roots run deep in software engineering. </a:t>
            </a:r>
          </a:p>
          <a:p>
            <a:pPr lvl="1" eaLnBrk="1" hangingPunct="1">
              <a:lnSpc>
                <a:spcPct val="80000"/>
              </a:lnSpc>
              <a:buFont typeface="Wingdings" panose="05000000000000000000" pitchFamily="2" charset="2"/>
              <a:buChar char="u"/>
            </a:pPr>
            <a:r>
              <a:rPr lang="en-US" altLang="zh-CN" sz="2400" kern="0" dirty="0" err="1">
                <a:ea typeface="华文中宋" panose="02010600040101010101" pitchFamily="2" charset="-122"/>
              </a:rPr>
              <a:t>Garlan</a:t>
            </a:r>
            <a:r>
              <a:rPr lang="en-US" altLang="zh-CN" sz="2400" kern="0" dirty="0">
                <a:ea typeface="华文中宋" panose="02010600040101010101" pitchFamily="2" charset="-122"/>
              </a:rPr>
              <a:t> and Shaw</a:t>
            </a:r>
            <a:r>
              <a:rPr lang="zh-CN" altLang="en-US" sz="2400" kern="0" dirty="0">
                <a:ea typeface="华文中宋" panose="02010600040101010101" pitchFamily="2" charset="-122"/>
              </a:rPr>
              <a:t>对</a:t>
            </a:r>
            <a:r>
              <a:rPr lang="en-US" altLang="zh-CN" sz="2400" kern="0" dirty="0">
                <a:ea typeface="华文中宋" panose="02010600040101010101" pitchFamily="2" charset="-122"/>
              </a:rPr>
              <a:t>SA</a:t>
            </a:r>
            <a:r>
              <a:rPr lang="zh-CN" altLang="en-US" sz="2400" kern="0" dirty="0">
                <a:ea typeface="华文中宋" panose="02010600040101010101" pitchFamily="2" charset="-122"/>
              </a:rPr>
              <a:t>的定义可精简为：</a:t>
            </a:r>
            <a:br>
              <a:rPr lang="zh-CN" altLang="en-US" sz="2400" kern="0" dirty="0">
                <a:ea typeface="华文中宋" panose="02010600040101010101" pitchFamily="2" charset="-122"/>
              </a:rPr>
            </a:br>
            <a:br>
              <a:rPr lang="zh-CN" altLang="en-US" sz="2400" kern="0" dirty="0">
                <a:ea typeface="华文中宋" panose="02010600040101010101" pitchFamily="2" charset="-122"/>
              </a:rPr>
            </a:br>
            <a:r>
              <a:rPr lang="zh-CN" altLang="en-US" sz="2400" kern="0" dirty="0">
                <a:ea typeface="华文中宋" panose="02010600040101010101" pitchFamily="2" charset="-122"/>
              </a:rPr>
              <a:t>体系结构 </a:t>
            </a:r>
            <a:r>
              <a:rPr lang="en-US" altLang="zh-CN" sz="2400" kern="0" dirty="0">
                <a:ea typeface="华文中宋" panose="02010600040101010101" pitchFamily="2" charset="-122"/>
              </a:rPr>
              <a:t>= </a:t>
            </a:r>
            <a:r>
              <a:rPr lang="zh-CN" altLang="en-US" sz="2400" kern="0" dirty="0">
                <a:ea typeface="华文中宋" panose="02010600040101010101" pitchFamily="2" charset="-122"/>
              </a:rPr>
              <a:t>组件 </a:t>
            </a:r>
            <a:r>
              <a:rPr lang="en-US" altLang="zh-CN" sz="2400" kern="0" dirty="0">
                <a:ea typeface="华文中宋" panose="02010600040101010101" pitchFamily="2" charset="-122"/>
              </a:rPr>
              <a:t>+ </a:t>
            </a:r>
            <a:r>
              <a:rPr lang="zh-CN" altLang="en-US" sz="2400" kern="0" dirty="0">
                <a:ea typeface="华文中宋" panose="02010600040101010101" pitchFamily="2" charset="-122"/>
              </a:rPr>
              <a:t>连接件 </a:t>
            </a:r>
            <a:r>
              <a:rPr lang="en-US" altLang="zh-CN" sz="2400" kern="0" dirty="0">
                <a:ea typeface="华文中宋" panose="02010600040101010101" pitchFamily="2" charset="-122"/>
              </a:rPr>
              <a:t>+ </a:t>
            </a:r>
            <a:r>
              <a:rPr lang="zh-CN" altLang="en-US" sz="2400" kern="0" dirty="0">
                <a:ea typeface="华文中宋" panose="02010600040101010101" pitchFamily="2" charset="-122"/>
              </a:rPr>
              <a:t>约束</a:t>
            </a:r>
            <a:br>
              <a:rPr lang="zh-CN" altLang="en-US" sz="2400" kern="0" dirty="0">
                <a:ea typeface="华文中宋" panose="02010600040101010101" pitchFamily="2" charset="-122"/>
              </a:rPr>
            </a:br>
            <a:r>
              <a:rPr lang="en-US" altLang="zh-CN" sz="2400" kern="0" dirty="0">
                <a:ea typeface="华文中宋" panose="02010600040101010101" pitchFamily="2" charset="-122"/>
              </a:rPr>
              <a:t>Architecture = Components + Connectors + Constrains</a:t>
            </a:r>
            <a:endParaRPr lang="zh-CN" altLang="en-US" sz="2400" kern="0" dirty="0">
              <a:ea typeface="华文中宋" panose="02010600040101010101" pitchFamily="2" charset="-122"/>
            </a:endParaRPr>
          </a:p>
        </p:txBody>
      </p:sp>
    </p:spTree>
    <p:extLst>
      <p:ext uri="{BB962C8B-B14F-4D97-AF65-F5344CB8AC3E}">
        <p14:creationId xmlns:p14="http://schemas.microsoft.com/office/powerpoint/2010/main" val="138243467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p:txBody>
          <a:bodyPr/>
          <a:lstStyle/>
          <a:p>
            <a:r>
              <a:rPr lang="en-US" altLang="zh-CN" dirty="0">
                <a:latin typeface="宋体" panose="02010600030101010101" pitchFamily="2" charset="-122"/>
              </a:rPr>
              <a:t>§1.1 </a:t>
            </a:r>
            <a:r>
              <a:rPr lang="zh-CN" altLang="en-US" dirty="0"/>
              <a:t>软件体系结构的发展</a:t>
            </a:r>
          </a:p>
        </p:txBody>
      </p:sp>
      <p:sp>
        <p:nvSpPr>
          <p:cNvPr id="8" name="Rectangle 3"/>
          <p:cNvSpPr txBox="1">
            <a:spLocks noChangeArrowheads="1"/>
          </p:cNvSpPr>
          <p:nvPr/>
        </p:nvSpPr>
        <p:spPr>
          <a:xfrm>
            <a:off x="623392" y="836712"/>
            <a:ext cx="11197244" cy="5616624"/>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indent="0" eaLnBrk="1" hangingPunct="1">
              <a:lnSpc>
                <a:spcPct val="80000"/>
              </a:lnSpc>
              <a:buNone/>
              <a:defRPr/>
            </a:pPr>
            <a:endParaRPr lang="en-US" altLang="zh-CN" sz="2800" kern="0" dirty="0">
              <a:latin typeface="华文中宋" panose="02010600040101010101" pitchFamily="2" charset="-122"/>
              <a:ea typeface="华文中宋" panose="02010600040101010101" pitchFamily="2" charset="-122"/>
            </a:endParaRPr>
          </a:p>
          <a:p>
            <a:pPr eaLnBrk="1" hangingPunct="1">
              <a:lnSpc>
                <a:spcPct val="80000"/>
              </a:lnSpc>
              <a:buFont typeface="Wingdings" panose="05000000000000000000" pitchFamily="2" charset="2"/>
              <a:buChar char="n"/>
              <a:defRPr/>
            </a:pPr>
            <a:r>
              <a:rPr lang="zh-CN" altLang="en-US" sz="2800" kern="0" dirty="0">
                <a:latin typeface="华文中宋" panose="02010600040101010101" pitchFamily="2" charset="-122"/>
                <a:ea typeface="华文中宋" panose="02010600040101010101" pitchFamily="2" charset="-122"/>
              </a:rPr>
              <a:t>体系结构的类别</a:t>
            </a:r>
          </a:p>
          <a:p>
            <a:pPr lvl="1" eaLnBrk="1" hangingPunct="1">
              <a:lnSpc>
                <a:spcPct val="80000"/>
              </a:lnSpc>
              <a:buFont typeface="Wingdings" panose="05000000000000000000" pitchFamily="2" charset="2"/>
              <a:buChar char="u"/>
              <a:defRPr/>
            </a:pPr>
            <a:r>
              <a:rPr lang="zh-CN" altLang="en-US" sz="2400" kern="0" dirty="0">
                <a:latin typeface="华文中宋" panose="02010600040101010101" pitchFamily="2" charset="-122"/>
                <a:ea typeface="华文中宋" panose="02010600040101010101" pitchFamily="2" charset="-122"/>
              </a:rPr>
              <a:t>概略型</a:t>
            </a:r>
          </a:p>
          <a:p>
            <a:pPr lvl="1" eaLnBrk="1" hangingPunct="1">
              <a:lnSpc>
                <a:spcPct val="80000"/>
              </a:lnSpc>
              <a:buFont typeface="Wingdings" panose="05000000000000000000" pitchFamily="2" charset="2"/>
              <a:buChar char="u"/>
              <a:defRPr/>
            </a:pPr>
            <a:r>
              <a:rPr lang="zh-CN" altLang="en-US" sz="2400" kern="0" dirty="0">
                <a:latin typeface="华文中宋" panose="02010600040101010101" pitchFamily="2" charset="-122"/>
                <a:ea typeface="华文中宋" panose="02010600040101010101" pitchFamily="2" charset="-122"/>
              </a:rPr>
              <a:t>需求型</a:t>
            </a:r>
          </a:p>
          <a:p>
            <a:pPr lvl="1" eaLnBrk="1" hangingPunct="1">
              <a:lnSpc>
                <a:spcPct val="80000"/>
              </a:lnSpc>
              <a:buFont typeface="Wingdings" panose="05000000000000000000" pitchFamily="2" charset="2"/>
              <a:buChar char="u"/>
              <a:defRPr/>
            </a:pPr>
            <a:r>
              <a:rPr lang="zh-CN" altLang="en-US" sz="2400" kern="0" dirty="0">
                <a:latin typeface="华文中宋" panose="02010600040101010101" pitchFamily="2" charset="-122"/>
                <a:ea typeface="华文中宋" panose="02010600040101010101" pitchFamily="2" charset="-122"/>
              </a:rPr>
              <a:t>设计型</a:t>
            </a:r>
          </a:p>
          <a:p>
            <a:pPr eaLnBrk="1" hangingPunct="1">
              <a:lnSpc>
                <a:spcPct val="80000"/>
              </a:lnSpc>
              <a:buFont typeface="Wingdings" panose="05000000000000000000" pitchFamily="2" charset="2"/>
              <a:buChar char="n"/>
              <a:defRPr/>
            </a:pPr>
            <a:r>
              <a:rPr lang="zh-CN" altLang="en-US" sz="2800" kern="0" dirty="0">
                <a:latin typeface="华文中宋" panose="02010600040101010101" pitchFamily="2" charset="-122"/>
                <a:ea typeface="华文中宋" panose="02010600040101010101" pitchFamily="2" charset="-122"/>
              </a:rPr>
              <a:t>体系结构的重要性</a:t>
            </a:r>
          </a:p>
          <a:p>
            <a:pPr lvl="1" eaLnBrk="1" hangingPunct="1">
              <a:lnSpc>
                <a:spcPct val="80000"/>
              </a:lnSpc>
              <a:buFont typeface="Wingdings" panose="05000000000000000000" pitchFamily="2" charset="2"/>
              <a:buChar char="u"/>
              <a:defRPr/>
            </a:pPr>
            <a:r>
              <a:rPr lang="zh-CN" altLang="en-US" sz="2400" kern="0" dirty="0">
                <a:latin typeface="华文中宋" panose="02010600040101010101" pitchFamily="2" charset="-122"/>
                <a:ea typeface="华文中宋" panose="02010600040101010101" pitchFamily="2" charset="-122"/>
              </a:rPr>
              <a:t>好的软件体系结构，是好的软件的必要条件。</a:t>
            </a:r>
          </a:p>
          <a:p>
            <a:pPr lvl="2" eaLnBrk="1" hangingPunct="1">
              <a:lnSpc>
                <a:spcPct val="150000"/>
              </a:lnSpc>
              <a:defRPr/>
            </a:pPr>
            <a:r>
              <a:rPr lang="zh-CN" altLang="en-US" sz="2000" kern="0" dirty="0">
                <a:ea typeface="华文中宋" panose="02010600040101010101" pitchFamily="2" charset="-122"/>
              </a:rPr>
              <a:t>“</a:t>
            </a:r>
            <a:r>
              <a:rPr lang="en-US" altLang="zh-CN" sz="2000" kern="0" dirty="0">
                <a:ea typeface="华文中宋" panose="02010600040101010101" pitchFamily="2" charset="-122"/>
              </a:rPr>
              <a:t>Good architectural design has always been a major factor in determining the success of a software system.”</a:t>
            </a:r>
          </a:p>
          <a:p>
            <a:pPr lvl="2" eaLnBrk="1" hangingPunct="1">
              <a:lnSpc>
                <a:spcPct val="150000"/>
              </a:lnSpc>
              <a:defRPr/>
            </a:pPr>
            <a:r>
              <a:rPr lang="en-US" altLang="zh-CN" sz="2000" kern="0" dirty="0">
                <a:latin typeface="华文中宋" panose="02010600040101010101" pitchFamily="2" charset="-122"/>
                <a:ea typeface="华文中宋" panose="02010600040101010101" pitchFamily="2" charset="-122"/>
              </a:rPr>
              <a:t>SA</a:t>
            </a:r>
            <a:r>
              <a:rPr lang="zh-CN" altLang="en-US" sz="2000" kern="0" dirty="0">
                <a:latin typeface="华文中宋" panose="02010600040101010101" pitchFamily="2" charset="-122"/>
                <a:ea typeface="华文中宋" panose="02010600040101010101" pitchFamily="2" charset="-122"/>
              </a:rPr>
              <a:t>在软件生命周期各阶段：项目规划、需求分析、设计、实施、评估、维护、升级</a:t>
            </a:r>
            <a:r>
              <a:rPr lang="en-US" altLang="zh-CN" sz="2000" kern="0" dirty="0">
                <a:latin typeface="华文中宋" panose="02010600040101010101" pitchFamily="2" charset="-122"/>
                <a:ea typeface="华文中宋" panose="02010600040101010101" pitchFamily="2" charset="-122"/>
              </a:rPr>
              <a:t>……</a:t>
            </a:r>
          </a:p>
          <a:p>
            <a:pPr lvl="1" eaLnBrk="1" hangingPunct="1">
              <a:lnSpc>
                <a:spcPct val="150000"/>
              </a:lnSpc>
              <a:buFont typeface="Wingdings" panose="05000000000000000000" pitchFamily="2" charset="2"/>
              <a:buChar char="u"/>
              <a:defRPr/>
            </a:pPr>
            <a:r>
              <a:rPr lang="en-US" altLang="zh-CN" sz="2400" b="1" kern="0" dirty="0">
                <a:solidFill>
                  <a:schemeClr val="accent2"/>
                </a:solidFill>
                <a:latin typeface="华文中宋" panose="02010600040101010101" pitchFamily="2" charset="-122"/>
                <a:ea typeface="华文中宋" panose="02010600040101010101" pitchFamily="2" charset="-122"/>
              </a:rPr>
              <a:t>SA</a:t>
            </a:r>
            <a:r>
              <a:rPr lang="zh-CN" altLang="en-US" sz="2400" b="1" kern="0" dirty="0">
                <a:solidFill>
                  <a:schemeClr val="accent2"/>
                </a:solidFill>
                <a:latin typeface="华文中宋" panose="02010600040101010101" pitchFamily="2" charset="-122"/>
                <a:ea typeface="华文中宋" panose="02010600040101010101" pitchFamily="2" charset="-122"/>
              </a:rPr>
              <a:t>对</a:t>
            </a:r>
            <a:r>
              <a:rPr lang="en-US" altLang="zh-CN" sz="2400" b="1" kern="0" dirty="0">
                <a:solidFill>
                  <a:schemeClr val="accent2"/>
                </a:solidFill>
                <a:latin typeface="华文中宋" panose="02010600040101010101" pitchFamily="2" charset="-122"/>
                <a:ea typeface="华文中宋" panose="02010600040101010101" pitchFamily="2" charset="-122"/>
              </a:rPr>
              <a:t>SE</a:t>
            </a:r>
            <a:r>
              <a:rPr lang="zh-CN" altLang="en-US" sz="2400" b="1" kern="0" dirty="0">
                <a:solidFill>
                  <a:schemeClr val="accent2"/>
                </a:solidFill>
                <a:latin typeface="华文中宋" panose="02010600040101010101" pitchFamily="2" charset="-122"/>
                <a:ea typeface="华文中宋" panose="02010600040101010101" pitchFamily="2" charset="-122"/>
              </a:rPr>
              <a:t>的贡献表现在？</a:t>
            </a:r>
            <a:endParaRPr lang="en-US" altLang="zh-CN" sz="2400" b="1" kern="0" dirty="0">
              <a:solidFill>
                <a:schemeClr val="accent2"/>
              </a:solidFill>
              <a:latin typeface="华文中宋" panose="02010600040101010101" pitchFamily="2" charset="-122"/>
              <a:ea typeface="华文中宋" panose="02010600040101010101" pitchFamily="2" charset="-122"/>
            </a:endParaRPr>
          </a:p>
          <a:p>
            <a:pPr lvl="1" eaLnBrk="1" hangingPunct="1">
              <a:lnSpc>
                <a:spcPct val="80000"/>
              </a:lnSpc>
              <a:defRPr/>
            </a:pPr>
            <a:endParaRPr lang="en-US" altLang="zh-CN" sz="2400" kern="0" dirty="0">
              <a:latin typeface="华文中宋" panose="02010600040101010101" pitchFamily="2" charset="-122"/>
              <a:ea typeface="华文中宋" panose="02010600040101010101" pitchFamily="2" charset="-122"/>
            </a:endParaRPr>
          </a:p>
          <a:p>
            <a:pPr lvl="1" eaLnBrk="1" hangingPunct="1">
              <a:lnSpc>
                <a:spcPct val="80000"/>
              </a:lnSpc>
              <a:defRPr/>
            </a:pPr>
            <a:endParaRPr lang="zh-CN" altLang="en-US" sz="2400" kern="0" dirty="0"/>
          </a:p>
          <a:p>
            <a:pPr eaLnBrk="1" hangingPunct="1">
              <a:lnSpc>
                <a:spcPct val="80000"/>
              </a:lnSpc>
              <a:defRPr/>
            </a:pPr>
            <a:endParaRPr lang="zh-CN" altLang="en-US" sz="2800" kern="0" dirty="0"/>
          </a:p>
        </p:txBody>
      </p:sp>
    </p:spTree>
    <p:extLst>
      <p:ext uri="{BB962C8B-B14F-4D97-AF65-F5344CB8AC3E}">
        <p14:creationId xmlns:p14="http://schemas.microsoft.com/office/powerpoint/2010/main" val="613848513"/>
      </p:ext>
    </p:extLst>
  </p:cSld>
  <p:clrMapOvr>
    <a:masterClrMapping/>
  </p:clrMapOvr>
  <p:transition/>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fontScheme name="Blank Presentation">
      <a:majorFont>
        <a:latin typeface="Arial"/>
        <a:ea typeface="Geneva"/>
        <a:cs typeface=""/>
      </a:majorFont>
      <a:minorFont>
        <a:latin typeface="Times New Roman"/>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厦门大学">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spDef>
    <a:ln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lnDef>
    <a:txDef>
      <a:spPr>
        <a:pattFill prst="pct5">
          <a:fgClr>
            <a:schemeClr val="accent1"/>
          </a:fgClr>
          <a:bgClr>
            <a:schemeClr val="bg1"/>
          </a:bgClr>
        </a:pattFill>
        <a:effectLst>
          <a:outerShdw blurRad="50800" dist="38100" dir="2700000" algn="tl" rotWithShape="0">
            <a:prstClr val="black">
              <a:alpha val="40000"/>
            </a:prstClr>
          </a:outerShdw>
        </a:effectLst>
      </a:spPr>
      <a:bodyPr wrap="square" rtlCol="0">
        <a:spAutoFit/>
      </a:bodyPr>
      <a:lstStyle>
        <a:defPPr algn="ctr">
          <a:defRPr sz="2000" b="1" dirty="0" smtClean="0">
            <a:solidFill>
              <a:srgbClr val="C00000"/>
            </a:solidFill>
            <a:latin typeface="微软雅黑" panose="020B0503020204020204" pitchFamily="34" charset="-122"/>
            <a:ea typeface="微软雅黑" panose="020B0503020204020204" pitchFamily="34" charset="-122"/>
          </a:defRPr>
        </a:defPPr>
      </a:lstStyle>
    </a:tx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28322</TotalTime>
  <Words>3301</Words>
  <Application>Microsoft Office PowerPoint</Application>
  <PresentationFormat>宽屏</PresentationFormat>
  <Paragraphs>484</Paragraphs>
  <Slides>51</Slides>
  <Notes>23</Notes>
  <HiddenSlides>0</HiddenSlides>
  <MMClips>0</MMClips>
  <ScaleCrop>false</ScaleCrop>
  <HeadingPairs>
    <vt:vector size="8" baseType="variant">
      <vt:variant>
        <vt:lpstr>已用的字体</vt:lpstr>
      </vt:variant>
      <vt:variant>
        <vt:i4>23</vt:i4>
      </vt:variant>
      <vt:variant>
        <vt:lpstr>主题</vt:lpstr>
      </vt:variant>
      <vt:variant>
        <vt:i4>2</vt:i4>
      </vt:variant>
      <vt:variant>
        <vt:lpstr>嵌入 OLE 服务器</vt:lpstr>
      </vt:variant>
      <vt:variant>
        <vt:i4>2</vt:i4>
      </vt:variant>
      <vt:variant>
        <vt:lpstr>幻灯片标题</vt:lpstr>
      </vt:variant>
      <vt:variant>
        <vt:i4>51</vt:i4>
      </vt:variant>
    </vt:vector>
  </HeadingPairs>
  <TitlesOfParts>
    <vt:vector size="78" baseType="lpstr">
      <vt:lpstr>Geneva</vt:lpstr>
      <vt:lpstr>Microsoft YaHei UI</vt:lpstr>
      <vt:lpstr>方正姚体</vt:lpstr>
      <vt:lpstr>仿宋</vt:lpstr>
      <vt:lpstr>黑体</vt:lpstr>
      <vt:lpstr>华文楷体</vt:lpstr>
      <vt:lpstr>华文隶书</vt:lpstr>
      <vt:lpstr>华文细黑</vt:lpstr>
      <vt:lpstr>华文新魏</vt:lpstr>
      <vt:lpstr>华文中宋</vt:lpstr>
      <vt:lpstr>楷体</vt:lpstr>
      <vt:lpstr>宋体</vt:lpstr>
      <vt:lpstr>微软雅黑</vt:lpstr>
      <vt:lpstr>Arial</vt:lpstr>
      <vt:lpstr>Arial Black</vt:lpstr>
      <vt:lpstr>Calibri Italic</vt:lpstr>
      <vt:lpstr>Franklin Gothic Book</vt:lpstr>
      <vt:lpstr>Ink Free</vt:lpstr>
      <vt:lpstr>Tahoma</vt:lpstr>
      <vt:lpstr>Times</vt:lpstr>
      <vt:lpstr>Times New Roman</vt:lpstr>
      <vt:lpstr>Verdana</vt:lpstr>
      <vt:lpstr>Wingdings</vt:lpstr>
      <vt:lpstr>Blank Presentation</vt:lpstr>
      <vt:lpstr>厦门大学</vt:lpstr>
      <vt:lpstr>文档</vt:lpstr>
      <vt:lpstr>Acrobat Document</vt:lpstr>
      <vt:lpstr>Software Architecture --- Perspective on an Emerging Discipline  软件体系结构 ------ 一门初露端倪的学科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问题解决    途径思考</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Yiwei Dong</dc:creator>
  <cp:lastModifiedBy>GUMP</cp:lastModifiedBy>
  <cp:revision>2102</cp:revision>
  <cp:lastPrinted>2017-05-23T01:03:28Z</cp:lastPrinted>
  <dcterms:created xsi:type="dcterms:W3CDTF">2016-05-25T14:04:48Z</dcterms:created>
  <dcterms:modified xsi:type="dcterms:W3CDTF">2024-03-13T10:56:41Z</dcterms:modified>
</cp:coreProperties>
</file>